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70"/>
  </p:notesMasterIdLst>
  <p:handoutMasterIdLst>
    <p:handoutMasterId r:id="rId71"/>
  </p:handoutMasterIdLst>
  <p:sldIdLst>
    <p:sldId id="256" r:id="rId2"/>
    <p:sldId id="293" r:id="rId3"/>
    <p:sldId id="343" r:id="rId4"/>
    <p:sldId id="360" r:id="rId5"/>
    <p:sldId id="344" r:id="rId6"/>
    <p:sldId id="345" r:id="rId7"/>
    <p:sldId id="347" r:id="rId8"/>
    <p:sldId id="346" r:id="rId9"/>
    <p:sldId id="348" r:id="rId10"/>
    <p:sldId id="349" r:id="rId11"/>
    <p:sldId id="350" r:id="rId12"/>
    <p:sldId id="351" r:id="rId13"/>
    <p:sldId id="352" r:id="rId14"/>
    <p:sldId id="353" r:id="rId15"/>
    <p:sldId id="354" r:id="rId16"/>
    <p:sldId id="355" r:id="rId17"/>
    <p:sldId id="356" r:id="rId18"/>
    <p:sldId id="357" r:id="rId19"/>
    <p:sldId id="358" r:id="rId20"/>
    <p:sldId id="359" r:id="rId21"/>
    <p:sldId id="342" r:id="rId22"/>
    <p:sldId id="294" r:id="rId23"/>
    <p:sldId id="313" r:id="rId24"/>
    <p:sldId id="314" r:id="rId25"/>
    <p:sldId id="361" r:id="rId26"/>
    <p:sldId id="362" r:id="rId27"/>
    <p:sldId id="363" r:id="rId28"/>
    <p:sldId id="364" r:id="rId29"/>
    <p:sldId id="365" r:id="rId30"/>
    <p:sldId id="366" r:id="rId31"/>
    <p:sldId id="315" r:id="rId32"/>
    <p:sldId id="323" r:id="rId33"/>
    <p:sldId id="322" r:id="rId34"/>
    <p:sldId id="316" r:id="rId35"/>
    <p:sldId id="317" r:id="rId36"/>
    <p:sldId id="340" r:id="rId37"/>
    <p:sldId id="341" r:id="rId38"/>
    <p:sldId id="318" r:id="rId39"/>
    <p:sldId id="319" r:id="rId40"/>
    <p:sldId id="320" r:id="rId41"/>
    <p:sldId id="321" r:id="rId42"/>
    <p:sldId id="325" r:id="rId43"/>
    <p:sldId id="337" r:id="rId44"/>
    <p:sldId id="326" r:id="rId45"/>
    <p:sldId id="327" r:id="rId46"/>
    <p:sldId id="275" r:id="rId47"/>
    <p:sldId id="302" r:id="rId48"/>
    <p:sldId id="297" r:id="rId49"/>
    <p:sldId id="295" r:id="rId50"/>
    <p:sldId id="303" r:id="rId51"/>
    <p:sldId id="309" r:id="rId52"/>
    <p:sldId id="311" r:id="rId53"/>
    <p:sldId id="300" r:id="rId54"/>
    <p:sldId id="310" r:id="rId55"/>
    <p:sldId id="299" r:id="rId56"/>
    <p:sldId id="305" r:id="rId57"/>
    <p:sldId id="306" r:id="rId58"/>
    <p:sldId id="307" r:id="rId59"/>
    <p:sldId id="308" r:id="rId60"/>
    <p:sldId id="333" r:id="rId61"/>
    <p:sldId id="329" r:id="rId62"/>
    <p:sldId id="328" r:id="rId63"/>
    <p:sldId id="332" r:id="rId64"/>
    <p:sldId id="334" r:id="rId65"/>
    <p:sldId id="335" r:id="rId66"/>
    <p:sldId id="336" r:id="rId67"/>
    <p:sldId id="304" r:id="rId68"/>
    <p:sldId id="324"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53DF"/>
    <a:srgbClr val="FF2D24"/>
    <a:srgbClr val="008000"/>
    <a:srgbClr val="B11F1F"/>
    <a:srgbClr val="E9F0EE"/>
    <a:srgbClr val="E8E8E8"/>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62"/>
  </p:normalViewPr>
  <p:slideViewPr>
    <p:cSldViewPr>
      <p:cViewPr>
        <p:scale>
          <a:sx n="120" d="100"/>
          <a:sy n="120" d="100"/>
        </p:scale>
        <p:origin x="1304" y="-272"/>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handoutMaster" Target="handoutMasters/handoutMaster1.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3FF0580-D83A-4849-999E-CB2F544023FE}" type="datetime1">
              <a:rPr lang="en-US" smtClean="0"/>
              <a:t>12/4/17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192BFC2-B130-A645-B05B-A9AE3BFCBFAB}" type="slidenum">
              <a:rPr lang="en-US" smtClean="0"/>
              <a:t>‹#›</a:t>
            </a:fld>
            <a:endParaRPr lang="en-US"/>
          </a:p>
        </p:txBody>
      </p:sp>
    </p:spTree>
    <p:extLst>
      <p:ext uri="{BB962C8B-B14F-4D97-AF65-F5344CB8AC3E}">
        <p14:creationId xmlns:p14="http://schemas.microsoft.com/office/powerpoint/2010/main" val="267564462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3264BD-894A-9148-89AD-7F9B5738B50F}" type="datetime1">
              <a:rPr lang="en-US" smtClean="0"/>
              <a:t>12/4/17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B8B70E-2662-B04B-905E-3DABB6C1B727}" type="slidenum">
              <a:rPr lang="en-US" smtClean="0"/>
              <a:t>‹#›</a:t>
            </a:fld>
            <a:endParaRPr lang="en-US"/>
          </a:p>
        </p:txBody>
      </p:sp>
    </p:spTree>
    <p:extLst>
      <p:ext uri="{BB962C8B-B14F-4D97-AF65-F5344CB8AC3E}">
        <p14:creationId xmlns:p14="http://schemas.microsoft.com/office/powerpoint/2010/main" val="266230692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3</a:t>
            </a:fld>
            <a:endParaRPr lang="en-US"/>
          </a:p>
        </p:txBody>
      </p:sp>
    </p:spTree>
    <p:extLst>
      <p:ext uri="{BB962C8B-B14F-4D97-AF65-F5344CB8AC3E}">
        <p14:creationId xmlns:p14="http://schemas.microsoft.com/office/powerpoint/2010/main" val="293595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12</a:t>
            </a:fld>
            <a:endParaRPr lang="en-US"/>
          </a:p>
        </p:txBody>
      </p:sp>
    </p:spTree>
    <p:extLst>
      <p:ext uri="{BB962C8B-B14F-4D97-AF65-F5344CB8AC3E}">
        <p14:creationId xmlns:p14="http://schemas.microsoft.com/office/powerpoint/2010/main" val="1076012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13</a:t>
            </a:fld>
            <a:endParaRPr lang="en-US"/>
          </a:p>
        </p:txBody>
      </p:sp>
    </p:spTree>
    <p:extLst>
      <p:ext uri="{BB962C8B-B14F-4D97-AF65-F5344CB8AC3E}">
        <p14:creationId xmlns:p14="http://schemas.microsoft.com/office/powerpoint/2010/main" val="410465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14</a:t>
            </a:fld>
            <a:endParaRPr lang="en-US"/>
          </a:p>
        </p:txBody>
      </p:sp>
    </p:spTree>
    <p:extLst>
      <p:ext uri="{BB962C8B-B14F-4D97-AF65-F5344CB8AC3E}">
        <p14:creationId xmlns:p14="http://schemas.microsoft.com/office/powerpoint/2010/main" val="2113540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15</a:t>
            </a:fld>
            <a:endParaRPr lang="en-US"/>
          </a:p>
        </p:txBody>
      </p:sp>
    </p:spTree>
    <p:extLst>
      <p:ext uri="{BB962C8B-B14F-4D97-AF65-F5344CB8AC3E}">
        <p14:creationId xmlns:p14="http://schemas.microsoft.com/office/powerpoint/2010/main" val="1587600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16</a:t>
            </a:fld>
            <a:endParaRPr lang="en-US"/>
          </a:p>
        </p:txBody>
      </p:sp>
    </p:spTree>
    <p:extLst>
      <p:ext uri="{BB962C8B-B14F-4D97-AF65-F5344CB8AC3E}">
        <p14:creationId xmlns:p14="http://schemas.microsoft.com/office/powerpoint/2010/main" val="14313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17</a:t>
            </a:fld>
            <a:endParaRPr lang="en-US"/>
          </a:p>
        </p:txBody>
      </p:sp>
    </p:spTree>
    <p:extLst>
      <p:ext uri="{BB962C8B-B14F-4D97-AF65-F5344CB8AC3E}">
        <p14:creationId xmlns:p14="http://schemas.microsoft.com/office/powerpoint/2010/main" val="1398659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18</a:t>
            </a:fld>
            <a:endParaRPr lang="en-US"/>
          </a:p>
        </p:txBody>
      </p:sp>
    </p:spTree>
    <p:extLst>
      <p:ext uri="{BB962C8B-B14F-4D97-AF65-F5344CB8AC3E}">
        <p14:creationId xmlns:p14="http://schemas.microsoft.com/office/powerpoint/2010/main" val="1491851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19</a:t>
            </a:fld>
            <a:endParaRPr lang="en-US"/>
          </a:p>
        </p:txBody>
      </p:sp>
    </p:spTree>
    <p:extLst>
      <p:ext uri="{BB962C8B-B14F-4D97-AF65-F5344CB8AC3E}">
        <p14:creationId xmlns:p14="http://schemas.microsoft.com/office/powerpoint/2010/main" val="557584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20</a:t>
            </a:fld>
            <a:endParaRPr lang="en-US"/>
          </a:p>
        </p:txBody>
      </p:sp>
    </p:spTree>
    <p:extLst>
      <p:ext uri="{BB962C8B-B14F-4D97-AF65-F5344CB8AC3E}">
        <p14:creationId xmlns:p14="http://schemas.microsoft.com/office/powerpoint/2010/main" val="1762013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21</a:t>
            </a:fld>
            <a:endParaRPr lang="en-US"/>
          </a:p>
        </p:txBody>
      </p:sp>
    </p:spTree>
    <p:extLst>
      <p:ext uri="{BB962C8B-B14F-4D97-AF65-F5344CB8AC3E}">
        <p14:creationId xmlns:p14="http://schemas.microsoft.com/office/powerpoint/2010/main" val="302767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4</a:t>
            </a:fld>
            <a:endParaRPr lang="en-US"/>
          </a:p>
        </p:txBody>
      </p:sp>
    </p:spTree>
    <p:extLst>
      <p:ext uri="{BB962C8B-B14F-4D97-AF65-F5344CB8AC3E}">
        <p14:creationId xmlns:p14="http://schemas.microsoft.com/office/powerpoint/2010/main" val="1945301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22</a:t>
            </a:fld>
            <a:endParaRPr lang="en-US"/>
          </a:p>
        </p:txBody>
      </p:sp>
    </p:spTree>
    <p:extLst>
      <p:ext uri="{BB962C8B-B14F-4D97-AF65-F5344CB8AC3E}">
        <p14:creationId xmlns:p14="http://schemas.microsoft.com/office/powerpoint/2010/main" val="1051705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23</a:t>
            </a:fld>
            <a:endParaRPr lang="en-US"/>
          </a:p>
        </p:txBody>
      </p:sp>
    </p:spTree>
    <p:extLst>
      <p:ext uri="{BB962C8B-B14F-4D97-AF65-F5344CB8AC3E}">
        <p14:creationId xmlns:p14="http://schemas.microsoft.com/office/powerpoint/2010/main" val="1051705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24</a:t>
            </a:fld>
            <a:endParaRPr lang="en-US"/>
          </a:p>
        </p:txBody>
      </p:sp>
    </p:spTree>
    <p:extLst>
      <p:ext uri="{BB962C8B-B14F-4D97-AF65-F5344CB8AC3E}">
        <p14:creationId xmlns:p14="http://schemas.microsoft.com/office/powerpoint/2010/main" val="1051705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25</a:t>
            </a:fld>
            <a:endParaRPr lang="en-US"/>
          </a:p>
        </p:txBody>
      </p:sp>
    </p:spTree>
    <p:extLst>
      <p:ext uri="{BB962C8B-B14F-4D97-AF65-F5344CB8AC3E}">
        <p14:creationId xmlns:p14="http://schemas.microsoft.com/office/powerpoint/2010/main" val="65552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26</a:t>
            </a:fld>
            <a:endParaRPr lang="en-US"/>
          </a:p>
        </p:txBody>
      </p:sp>
    </p:spTree>
    <p:extLst>
      <p:ext uri="{BB962C8B-B14F-4D97-AF65-F5344CB8AC3E}">
        <p14:creationId xmlns:p14="http://schemas.microsoft.com/office/powerpoint/2010/main" val="1606556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27</a:t>
            </a:fld>
            <a:endParaRPr lang="en-US"/>
          </a:p>
        </p:txBody>
      </p:sp>
    </p:spTree>
    <p:extLst>
      <p:ext uri="{BB962C8B-B14F-4D97-AF65-F5344CB8AC3E}">
        <p14:creationId xmlns:p14="http://schemas.microsoft.com/office/powerpoint/2010/main" val="918847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28</a:t>
            </a:fld>
            <a:endParaRPr lang="en-US"/>
          </a:p>
        </p:txBody>
      </p:sp>
    </p:spTree>
    <p:extLst>
      <p:ext uri="{BB962C8B-B14F-4D97-AF65-F5344CB8AC3E}">
        <p14:creationId xmlns:p14="http://schemas.microsoft.com/office/powerpoint/2010/main" val="1190648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29</a:t>
            </a:fld>
            <a:endParaRPr lang="en-US"/>
          </a:p>
        </p:txBody>
      </p:sp>
    </p:spTree>
    <p:extLst>
      <p:ext uri="{BB962C8B-B14F-4D97-AF65-F5344CB8AC3E}">
        <p14:creationId xmlns:p14="http://schemas.microsoft.com/office/powerpoint/2010/main" val="4890724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30</a:t>
            </a:fld>
            <a:endParaRPr lang="en-US"/>
          </a:p>
        </p:txBody>
      </p:sp>
    </p:spTree>
    <p:extLst>
      <p:ext uri="{BB962C8B-B14F-4D97-AF65-F5344CB8AC3E}">
        <p14:creationId xmlns:p14="http://schemas.microsoft.com/office/powerpoint/2010/main" val="1159635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31</a:t>
            </a:fld>
            <a:endParaRPr lang="en-US"/>
          </a:p>
        </p:txBody>
      </p:sp>
    </p:spTree>
    <p:extLst>
      <p:ext uri="{BB962C8B-B14F-4D97-AF65-F5344CB8AC3E}">
        <p14:creationId xmlns:p14="http://schemas.microsoft.com/office/powerpoint/2010/main" val="1051705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5</a:t>
            </a:fld>
            <a:endParaRPr lang="en-US"/>
          </a:p>
        </p:txBody>
      </p:sp>
    </p:spTree>
    <p:extLst>
      <p:ext uri="{BB962C8B-B14F-4D97-AF65-F5344CB8AC3E}">
        <p14:creationId xmlns:p14="http://schemas.microsoft.com/office/powerpoint/2010/main" val="10791221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32</a:t>
            </a:fld>
            <a:endParaRPr lang="en-US"/>
          </a:p>
        </p:txBody>
      </p:sp>
    </p:spTree>
    <p:extLst>
      <p:ext uri="{BB962C8B-B14F-4D97-AF65-F5344CB8AC3E}">
        <p14:creationId xmlns:p14="http://schemas.microsoft.com/office/powerpoint/2010/main" val="1051705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33</a:t>
            </a:fld>
            <a:endParaRPr lang="en-US"/>
          </a:p>
        </p:txBody>
      </p:sp>
    </p:spTree>
    <p:extLst>
      <p:ext uri="{BB962C8B-B14F-4D97-AF65-F5344CB8AC3E}">
        <p14:creationId xmlns:p14="http://schemas.microsoft.com/office/powerpoint/2010/main" val="10517056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34</a:t>
            </a:fld>
            <a:endParaRPr lang="en-US"/>
          </a:p>
        </p:txBody>
      </p:sp>
    </p:spTree>
    <p:extLst>
      <p:ext uri="{BB962C8B-B14F-4D97-AF65-F5344CB8AC3E}">
        <p14:creationId xmlns:p14="http://schemas.microsoft.com/office/powerpoint/2010/main" val="10517056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35</a:t>
            </a:fld>
            <a:endParaRPr lang="en-US"/>
          </a:p>
        </p:txBody>
      </p:sp>
    </p:spTree>
    <p:extLst>
      <p:ext uri="{BB962C8B-B14F-4D97-AF65-F5344CB8AC3E}">
        <p14:creationId xmlns:p14="http://schemas.microsoft.com/office/powerpoint/2010/main" val="10517056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36</a:t>
            </a:fld>
            <a:endParaRPr lang="en-US"/>
          </a:p>
        </p:txBody>
      </p:sp>
    </p:spTree>
    <p:extLst>
      <p:ext uri="{BB962C8B-B14F-4D97-AF65-F5344CB8AC3E}">
        <p14:creationId xmlns:p14="http://schemas.microsoft.com/office/powerpoint/2010/main" val="2246791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37</a:t>
            </a:fld>
            <a:endParaRPr lang="en-US"/>
          </a:p>
        </p:txBody>
      </p:sp>
    </p:spTree>
    <p:extLst>
      <p:ext uri="{BB962C8B-B14F-4D97-AF65-F5344CB8AC3E}">
        <p14:creationId xmlns:p14="http://schemas.microsoft.com/office/powerpoint/2010/main" val="7998173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38</a:t>
            </a:fld>
            <a:endParaRPr lang="en-US"/>
          </a:p>
        </p:txBody>
      </p:sp>
    </p:spTree>
    <p:extLst>
      <p:ext uri="{BB962C8B-B14F-4D97-AF65-F5344CB8AC3E}">
        <p14:creationId xmlns:p14="http://schemas.microsoft.com/office/powerpoint/2010/main" val="10517056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39</a:t>
            </a:fld>
            <a:endParaRPr lang="en-US"/>
          </a:p>
        </p:txBody>
      </p:sp>
    </p:spTree>
    <p:extLst>
      <p:ext uri="{BB962C8B-B14F-4D97-AF65-F5344CB8AC3E}">
        <p14:creationId xmlns:p14="http://schemas.microsoft.com/office/powerpoint/2010/main" val="10517056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40</a:t>
            </a:fld>
            <a:endParaRPr lang="en-US"/>
          </a:p>
        </p:txBody>
      </p:sp>
    </p:spTree>
    <p:extLst>
      <p:ext uri="{BB962C8B-B14F-4D97-AF65-F5344CB8AC3E}">
        <p14:creationId xmlns:p14="http://schemas.microsoft.com/office/powerpoint/2010/main" val="10517056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41</a:t>
            </a:fld>
            <a:endParaRPr lang="en-US"/>
          </a:p>
        </p:txBody>
      </p:sp>
    </p:spTree>
    <p:extLst>
      <p:ext uri="{BB962C8B-B14F-4D97-AF65-F5344CB8AC3E}">
        <p14:creationId xmlns:p14="http://schemas.microsoft.com/office/powerpoint/2010/main" val="1051705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6</a:t>
            </a:fld>
            <a:endParaRPr lang="en-US"/>
          </a:p>
        </p:txBody>
      </p:sp>
    </p:spTree>
    <p:extLst>
      <p:ext uri="{BB962C8B-B14F-4D97-AF65-F5344CB8AC3E}">
        <p14:creationId xmlns:p14="http://schemas.microsoft.com/office/powerpoint/2010/main" val="102505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42</a:t>
            </a:fld>
            <a:endParaRPr lang="en-US"/>
          </a:p>
        </p:txBody>
      </p:sp>
    </p:spTree>
    <p:extLst>
      <p:ext uri="{BB962C8B-B14F-4D97-AF65-F5344CB8AC3E}">
        <p14:creationId xmlns:p14="http://schemas.microsoft.com/office/powerpoint/2010/main" val="1051705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43</a:t>
            </a:fld>
            <a:endParaRPr lang="en-US"/>
          </a:p>
        </p:txBody>
      </p:sp>
    </p:spTree>
    <p:extLst>
      <p:ext uri="{BB962C8B-B14F-4D97-AF65-F5344CB8AC3E}">
        <p14:creationId xmlns:p14="http://schemas.microsoft.com/office/powerpoint/2010/main" val="18385864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44</a:t>
            </a:fld>
            <a:endParaRPr lang="en-US"/>
          </a:p>
        </p:txBody>
      </p:sp>
    </p:spTree>
    <p:extLst>
      <p:ext uri="{BB962C8B-B14F-4D97-AF65-F5344CB8AC3E}">
        <p14:creationId xmlns:p14="http://schemas.microsoft.com/office/powerpoint/2010/main" val="10517056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45</a:t>
            </a:fld>
            <a:endParaRPr lang="en-US"/>
          </a:p>
        </p:txBody>
      </p:sp>
    </p:spTree>
    <p:extLst>
      <p:ext uri="{BB962C8B-B14F-4D97-AF65-F5344CB8AC3E}">
        <p14:creationId xmlns:p14="http://schemas.microsoft.com/office/powerpoint/2010/main" val="10517056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EAI Frameworks provide patterns for creating higher-level composed abstractions</a:t>
            </a:r>
            <a:br>
              <a:rPr lang="en-US" dirty="0" smtClean="0"/>
            </a:br>
            <a:r>
              <a:rPr lang="en-US" dirty="0" smtClean="0"/>
              <a:t>efficiently.  They have good support for asynchronous message passing; however, they</a:t>
            </a:r>
            <a:br>
              <a:rPr lang="en-US" dirty="0" smtClean="0"/>
            </a:br>
            <a:r>
              <a:rPr lang="en-US" dirty="0" smtClean="0"/>
              <a:t>rely on other technologies for the other reactive aspects that are only partially realized.</a:t>
            </a:r>
          </a:p>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50</a:t>
            </a:fld>
            <a:endParaRPr lang="en-US"/>
          </a:p>
        </p:txBody>
      </p:sp>
    </p:spTree>
    <p:extLst>
      <p:ext uri="{BB962C8B-B14F-4D97-AF65-F5344CB8AC3E}">
        <p14:creationId xmlns:p14="http://schemas.microsoft.com/office/powerpoint/2010/main" val="17747085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Functional Reactive Frameworks are based on extending the Observer pattern</a:t>
            </a:r>
            <a:br>
              <a:rPr lang="en-US" dirty="0" smtClean="0"/>
            </a:br>
            <a:r>
              <a:rPr lang="en-US" dirty="0" smtClean="0"/>
              <a:t>from Object Oriented Programming, and Stream Processing from Functional Programming.</a:t>
            </a:r>
            <a:br>
              <a:rPr lang="en-US" dirty="0" smtClean="0"/>
            </a:br>
            <a:r>
              <a:rPr lang="en-US" dirty="0" smtClean="0"/>
              <a:t>The goal is to build up a series of non-blocking actions by using functional operators and</a:t>
            </a:r>
            <a:br>
              <a:rPr lang="en-US" dirty="0" smtClean="0"/>
            </a:br>
            <a:r>
              <a:rPr lang="en-US" dirty="0" smtClean="0"/>
              <a:t>combinators, and then execute by “materializing” or “subscribing” </a:t>
            </a:r>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53</a:t>
            </a:fld>
            <a:endParaRPr lang="en-US"/>
          </a:p>
        </p:txBody>
      </p:sp>
    </p:spTree>
    <p:extLst>
      <p:ext uri="{BB962C8B-B14F-4D97-AF65-F5344CB8AC3E}">
        <p14:creationId xmlns:p14="http://schemas.microsoft.com/office/powerpoint/2010/main" val="1544352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EAI Frameworks provide patterns for creating higher-level composed abstractions</a:t>
            </a:r>
            <a:br>
              <a:rPr lang="en-US" dirty="0" smtClean="0"/>
            </a:br>
            <a:r>
              <a:rPr lang="en-US" dirty="0" smtClean="0"/>
              <a:t>efficiently.  They have good support for asynchronous message passing; however, they</a:t>
            </a:r>
            <a:br>
              <a:rPr lang="en-US" dirty="0" smtClean="0"/>
            </a:br>
            <a:r>
              <a:rPr lang="en-US" dirty="0" smtClean="0"/>
              <a:t>rely on other technologies for the other reactive aspects that are only partially realized.</a:t>
            </a:r>
          </a:p>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60</a:t>
            </a:fld>
            <a:endParaRPr lang="en-US"/>
          </a:p>
        </p:txBody>
      </p:sp>
    </p:spTree>
    <p:extLst>
      <p:ext uri="{BB962C8B-B14F-4D97-AF65-F5344CB8AC3E}">
        <p14:creationId xmlns:p14="http://schemas.microsoft.com/office/powerpoint/2010/main" val="9473923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EAI Frameworks provide patterns for creating higher-level composed abstractions</a:t>
            </a:r>
            <a:br>
              <a:rPr lang="en-US" dirty="0" smtClean="0"/>
            </a:br>
            <a:r>
              <a:rPr lang="en-US" dirty="0" smtClean="0"/>
              <a:t>efficiently.  They have good support for asynchronous message passing; however, they</a:t>
            </a:r>
            <a:br>
              <a:rPr lang="en-US" dirty="0" smtClean="0"/>
            </a:br>
            <a:r>
              <a:rPr lang="en-US" dirty="0" smtClean="0"/>
              <a:t>rely on other technologies for the other reactive aspects that are only partially realized.</a:t>
            </a:r>
          </a:p>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61</a:t>
            </a:fld>
            <a:endParaRPr lang="en-US"/>
          </a:p>
        </p:txBody>
      </p:sp>
    </p:spTree>
    <p:extLst>
      <p:ext uri="{BB962C8B-B14F-4D97-AF65-F5344CB8AC3E}">
        <p14:creationId xmlns:p14="http://schemas.microsoft.com/office/powerpoint/2010/main" val="20353117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EAI Frameworks provide patterns for creating higher-level composed abstractions</a:t>
            </a:r>
            <a:br>
              <a:rPr lang="en-US" dirty="0" smtClean="0"/>
            </a:br>
            <a:r>
              <a:rPr lang="en-US" dirty="0" smtClean="0"/>
              <a:t>efficiently.  They have good support for asynchronous message passing; however, they</a:t>
            </a:r>
            <a:br>
              <a:rPr lang="en-US" dirty="0" smtClean="0"/>
            </a:br>
            <a:r>
              <a:rPr lang="en-US" dirty="0" smtClean="0"/>
              <a:t>rely on other technologies for the other reactive aspects that are only partially realized.</a:t>
            </a:r>
          </a:p>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62</a:t>
            </a:fld>
            <a:endParaRPr lang="en-US"/>
          </a:p>
        </p:txBody>
      </p:sp>
    </p:spTree>
    <p:extLst>
      <p:ext uri="{BB962C8B-B14F-4D97-AF65-F5344CB8AC3E}">
        <p14:creationId xmlns:p14="http://schemas.microsoft.com/office/powerpoint/2010/main" val="3229564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63</a:t>
            </a:fld>
            <a:endParaRPr lang="en-US"/>
          </a:p>
        </p:txBody>
      </p:sp>
    </p:spTree>
    <p:extLst>
      <p:ext uri="{BB962C8B-B14F-4D97-AF65-F5344CB8AC3E}">
        <p14:creationId xmlns:p14="http://schemas.microsoft.com/office/powerpoint/2010/main" val="1933613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7</a:t>
            </a:fld>
            <a:endParaRPr lang="en-US"/>
          </a:p>
        </p:txBody>
      </p:sp>
    </p:spTree>
    <p:extLst>
      <p:ext uri="{BB962C8B-B14F-4D97-AF65-F5344CB8AC3E}">
        <p14:creationId xmlns:p14="http://schemas.microsoft.com/office/powerpoint/2010/main" val="18630271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EAI Frameworks provide patterns for creating higher-level composed abstractions</a:t>
            </a:r>
            <a:br>
              <a:rPr lang="en-US" dirty="0" smtClean="0"/>
            </a:br>
            <a:r>
              <a:rPr lang="en-US" dirty="0" smtClean="0"/>
              <a:t>efficiently.  They have good support for asynchronous message passing; however, they</a:t>
            </a:r>
            <a:br>
              <a:rPr lang="en-US" dirty="0" smtClean="0"/>
            </a:br>
            <a:r>
              <a:rPr lang="en-US" dirty="0" smtClean="0"/>
              <a:t>rely on other technologies for the other reactive aspects that are only partially realized.</a:t>
            </a:r>
          </a:p>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64</a:t>
            </a:fld>
            <a:endParaRPr lang="en-US"/>
          </a:p>
        </p:txBody>
      </p:sp>
    </p:spTree>
    <p:extLst>
      <p:ext uri="{BB962C8B-B14F-4D97-AF65-F5344CB8AC3E}">
        <p14:creationId xmlns:p14="http://schemas.microsoft.com/office/powerpoint/2010/main" val="301929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65</a:t>
            </a:fld>
            <a:endParaRPr lang="en-US"/>
          </a:p>
        </p:txBody>
      </p:sp>
    </p:spTree>
    <p:extLst>
      <p:ext uri="{BB962C8B-B14F-4D97-AF65-F5344CB8AC3E}">
        <p14:creationId xmlns:p14="http://schemas.microsoft.com/office/powerpoint/2010/main" val="19307256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EAI Frameworks provide patterns for creating higher-level composed abstractions</a:t>
            </a:r>
            <a:br>
              <a:rPr lang="en-US" dirty="0" smtClean="0"/>
            </a:br>
            <a:r>
              <a:rPr lang="en-US" dirty="0" smtClean="0"/>
              <a:t>efficiently.  They have good support for asynchronous message passing; however, they</a:t>
            </a:r>
            <a:br>
              <a:rPr lang="en-US" dirty="0" smtClean="0"/>
            </a:br>
            <a:r>
              <a:rPr lang="en-US" dirty="0" smtClean="0"/>
              <a:t>rely on other technologies for the other reactive aspects that are only partially realized.</a:t>
            </a:r>
          </a:p>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66</a:t>
            </a:fld>
            <a:endParaRPr lang="en-US"/>
          </a:p>
        </p:txBody>
      </p:sp>
    </p:spTree>
    <p:extLst>
      <p:ext uri="{BB962C8B-B14F-4D97-AF65-F5344CB8AC3E}">
        <p14:creationId xmlns:p14="http://schemas.microsoft.com/office/powerpoint/2010/main" val="302018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8</a:t>
            </a:fld>
            <a:endParaRPr lang="en-US"/>
          </a:p>
        </p:txBody>
      </p:sp>
    </p:spTree>
    <p:extLst>
      <p:ext uri="{BB962C8B-B14F-4D97-AF65-F5344CB8AC3E}">
        <p14:creationId xmlns:p14="http://schemas.microsoft.com/office/powerpoint/2010/main" val="1122759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9</a:t>
            </a:fld>
            <a:endParaRPr lang="en-US"/>
          </a:p>
        </p:txBody>
      </p:sp>
    </p:spTree>
    <p:extLst>
      <p:ext uri="{BB962C8B-B14F-4D97-AF65-F5344CB8AC3E}">
        <p14:creationId xmlns:p14="http://schemas.microsoft.com/office/powerpoint/2010/main" val="852087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10</a:t>
            </a:fld>
            <a:endParaRPr lang="en-US"/>
          </a:p>
        </p:txBody>
      </p:sp>
    </p:spTree>
    <p:extLst>
      <p:ext uri="{BB962C8B-B14F-4D97-AF65-F5344CB8AC3E}">
        <p14:creationId xmlns:p14="http://schemas.microsoft.com/office/powerpoint/2010/main" val="1803466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B8B70E-2662-B04B-905E-3DABB6C1B727}" type="slidenum">
              <a:rPr lang="en-US" smtClean="0"/>
              <a:t>11</a:t>
            </a:fld>
            <a:endParaRPr lang="en-US"/>
          </a:p>
        </p:txBody>
      </p:sp>
    </p:spTree>
    <p:extLst>
      <p:ext uri="{BB962C8B-B14F-4D97-AF65-F5344CB8AC3E}">
        <p14:creationId xmlns:p14="http://schemas.microsoft.com/office/powerpoint/2010/main" val="1877540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rot="21300000">
            <a:off x="676275" y="644525"/>
            <a:ext cx="7954963" cy="5384800"/>
          </a:xfrm>
          <a:prstGeom prst="rect">
            <a:avLst/>
          </a:prstGeom>
          <a:solidFill>
            <a:srgbClr val="CAD2D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a:xfrm>
            <a:off x="1752600" y="1282700"/>
            <a:ext cx="7391400" cy="3898900"/>
          </a:xfrm>
          <a:prstGeom prst="rect">
            <a:avLst/>
          </a:prstGeom>
          <a:solidFill>
            <a:srgbClr val="4B5AA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Title 1"/>
          <p:cNvSpPr>
            <a:spLocks noGrp="1"/>
          </p:cNvSpPr>
          <p:nvPr>
            <p:ph type="ctrTitle"/>
          </p:nvPr>
        </p:nvSpPr>
        <p:spPr>
          <a:xfrm>
            <a:off x="3211931" y="1371600"/>
            <a:ext cx="3485597" cy="1774825"/>
          </a:xfrm>
        </p:spPr>
        <p:txBody>
          <a:bodyPr anchor="b">
            <a:normAutofit/>
          </a:bodyPr>
          <a:lstStyle>
            <a:lvl1pPr algn="l">
              <a:lnSpc>
                <a:spcPts val="2800"/>
              </a:lnSpc>
              <a:defRPr sz="28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200400" y="3352800"/>
            <a:ext cx="3497128" cy="685800"/>
          </a:xfrm>
        </p:spPr>
        <p:txBody>
          <a:bodyPr/>
          <a:lstStyle>
            <a:lvl1pPr marL="0" indent="0" algn="l">
              <a:lnSpc>
                <a:spcPts val="1600"/>
              </a:lnSpc>
              <a:spcBef>
                <a:spcPts val="0"/>
              </a:spcBef>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p:txBody>
          <a:bodyPr/>
          <a:lstStyle>
            <a:lvl1pPr>
              <a:defRPr dirty="0" smtClean="0">
                <a:solidFill>
                  <a:srgbClr val="999999"/>
                </a:solidFill>
                <a:ea typeface="Arial Narrow" charset="0"/>
                <a:cs typeface="Arial Narrow" charset="0"/>
              </a:defRPr>
            </a:lvl1pPr>
          </a:lstStyle>
          <a:p>
            <a:r>
              <a:rPr lang="en-US" smtClean="0"/>
              <a:t>1</a:t>
            </a:r>
            <a:endParaRPr lang="en-US"/>
          </a:p>
        </p:txBody>
      </p:sp>
      <p:sp>
        <p:nvSpPr>
          <p:cNvPr id="5" name="Slide Number Placeholder 5"/>
          <p:cNvSpPr>
            <a:spLocks noGrp="1"/>
          </p:cNvSpPr>
          <p:nvPr>
            <p:ph type="sldNum" sz="quarter" idx="11"/>
          </p:nvPr>
        </p:nvSpPr>
        <p:spPr/>
        <p:txBody>
          <a:bodyPr/>
          <a:lstStyle>
            <a:lvl1pPr>
              <a:defRPr sz="1400" b="0" smtClean="0">
                <a:solidFill>
                  <a:srgbClr val="000000"/>
                </a:solidFill>
              </a:defRPr>
            </a:lvl1pPr>
          </a:lstStyle>
          <a:p>
            <a:fld id="{0819E11B-0FAD-49FB-BD5A-6DFA15527CF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8788" y="274638"/>
            <a:ext cx="8229600" cy="487362"/>
          </a:xfrm>
        </p:spPr>
        <p:txBody>
          <a:bodyPr/>
          <a:lstStyle>
            <a:lvl1pPr>
              <a:defRPr baseline="0"/>
            </a:lvl1pPr>
          </a:lstStyle>
          <a:p>
            <a:r>
              <a:rPr lang="en-US" smtClean="0"/>
              <a:t>Click to edit Master title style</a:t>
            </a:r>
            <a:endParaRPr lang="en-US" dirty="0"/>
          </a:p>
        </p:txBody>
      </p:sp>
      <p:sp>
        <p:nvSpPr>
          <p:cNvPr id="3" name="Footer Placeholder 4"/>
          <p:cNvSpPr>
            <a:spLocks noGrp="1"/>
          </p:cNvSpPr>
          <p:nvPr>
            <p:ph type="ftr" sz="quarter" idx="10"/>
          </p:nvPr>
        </p:nvSpPr>
        <p:spPr/>
        <p:txBody>
          <a:bodyPr/>
          <a:lstStyle>
            <a:lvl1pPr>
              <a:defRPr>
                <a:solidFill>
                  <a:srgbClr val="B1B1B3"/>
                </a:solidFill>
              </a:defRPr>
            </a:lvl1pPr>
          </a:lstStyle>
          <a:p>
            <a:r>
              <a:rPr lang="en-US" smtClean="0"/>
              <a:t>1</a:t>
            </a:r>
            <a:endParaRPr lang="en-US"/>
          </a:p>
        </p:txBody>
      </p:sp>
      <p:sp>
        <p:nvSpPr>
          <p:cNvPr id="4" name="Slide Number Placeholder 5"/>
          <p:cNvSpPr>
            <a:spLocks noGrp="1"/>
          </p:cNvSpPr>
          <p:nvPr>
            <p:ph type="sldNum" sz="quarter" idx="11"/>
          </p:nvPr>
        </p:nvSpPr>
        <p:spPr/>
        <p:txBody>
          <a:bodyPr/>
          <a:lstStyle>
            <a:lvl1pPr>
              <a:defRPr sz="1400" b="0"/>
            </a:lvl1pPr>
          </a:lstStyle>
          <a:p>
            <a:fld id="{0819E11B-0FAD-49FB-BD5A-6DFA15527CF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8788" y="274638"/>
            <a:ext cx="8229600"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 name="Footer Placeholder 4"/>
          <p:cNvSpPr>
            <a:spLocks noGrp="1"/>
          </p:cNvSpPr>
          <p:nvPr>
            <p:ph type="ftr" sz="quarter" idx="3"/>
          </p:nvPr>
        </p:nvSpPr>
        <p:spPr>
          <a:xfrm>
            <a:off x="0" y="6645275"/>
            <a:ext cx="6705600" cy="212725"/>
          </a:xfrm>
          <a:prstGeom prst="rect">
            <a:avLst/>
          </a:prstGeom>
          <a:noFill/>
        </p:spPr>
        <p:txBody>
          <a:bodyPr vert="horz" wrap="square" lIns="91440" tIns="45720" rIns="91440" bIns="45720" numCol="1" anchor="t" anchorCtr="0" compatLnSpc="1">
            <a:prstTxWarp prst="textNoShape">
              <a:avLst/>
            </a:prstTxWarp>
          </a:bodyPr>
          <a:lstStyle>
            <a:lvl1pPr>
              <a:defRPr sz="800" dirty="0" smtClean="0">
                <a:solidFill>
                  <a:srgbClr val="999999"/>
                </a:solidFill>
                <a:latin typeface="Arial Narrow" charset="0"/>
                <a:ea typeface="ＭＳ Ｐゴシック" charset="-128"/>
                <a:cs typeface="ＭＳ Ｐゴシック" charset="-128"/>
              </a:defRPr>
            </a:lvl1pPr>
          </a:lstStyle>
          <a:p>
            <a:r>
              <a:rPr lang="en-US" smtClean="0"/>
              <a:t>1</a:t>
            </a:r>
            <a:endParaRPr lang="en-US"/>
          </a:p>
        </p:txBody>
      </p:sp>
      <p:sp>
        <p:nvSpPr>
          <p:cNvPr id="6" name="Slide Number Placeholder 5"/>
          <p:cNvSpPr>
            <a:spLocks noGrp="1"/>
          </p:cNvSpPr>
          <p:nvPr>
            <p:ph type="sldNum" sz="quarter" idx="4"/>
          </p:nvPr>
        </p:nvSpPr>
        <p:spPr>
          <a:xfrm>
            <a:off x="6858000" y="6553200"/>
            <a:ext cx="2133600" cy="212725"/>
          </a:xfrm>
          <a:prstGeom prst="rect">
            <a:avLst/>
          </a:prstGeom>
        </p:spPr>
        <p:txBody>
          <a:bodyPr vert="horz" wrap="square" lIns="91440" tIns="45720" rIns="91440" bIns="45720" numCol="1" anchor="t" anchorCtr="0" compatLnSpc="1">
            <a:prstTxWarp prst="textNoShape">
              <a:avLst/>
            </a:prstTxWarp>
          </a:bodyPr>
          <a:lstStyle>
            <a:lvl1pPr algn="r">
              <a:defRPr sz="1400" b="1" smtClean="0">
                <a:solidFill>
                  <a:schemeClr val="tx1"/>
                </a:solidFill>
                <a:latin typeface="+mn-lt"/>
                <a:ea typeface="Arial" charset="0"/>
                <a:cs typeface="Arial" charset="0"/>
              </a:defRPr>
            </a:lvl1pPr>
          </a:lstStyle>
          <a:p>
            <a:fld id="{0819E11B-0FAD-49FB-BD5A-6DFA15527CFB}" type="slidenum">
              <a:rPr lang="en-US" smtClean="0"/>
              <a:pPr/>
              <a:t>‹#›</a:t>
            </a:fld>
            <a:endParaRPr lang="en-US" dirty="0"/>
          </a:p>
        </p:txBody>
      </p:sp>
      <p:grpSp>
        <p:nvGrpSpPr>
          <p:cNvPr id="2" name="Group 46"/>
          <p:cNvGrpSpPr>
            <a:grpSpLocks/>
          </p:cNvGrpSpPr>
          <p:nvPr/>
        </p:nvGrpSpPr>
        <p:grpSpPr bwMode="auto">
          <a:xfrm>
            <a:off x="-2082800" y="552450"/>
            <a:ext cx="1990725" cy="5611813"/>
            <a:chOff x="-2057400" y="304800"/>
            <a:chExt cx="1989667" cy="5611814"/>
          </a:xfrm>
        </p:grpSpPr>
        <p:grpSp>
          <p:nvGrpSpPr>
            <p:cNvPr id="3" name="Group 23"/>
            <p:cNvGrpSpPr>
              <a:grpSpLocks/>
            </p:cNvGrpSpPr>
            <p:nvPr userDrawn="1"/>
          </p:nvGrpSpPr>
          <p:grpSpPr bwMode="auto">
            <a:xfrm>
              <a:off x="-2057400" y="304800"/>
              <a:ext cx="1989667" cy="5611814"/>
              <a:chOff x="6788144" y="137053"/>
              <a:chExt cx="1989667" cy="5611814"/>
            </a:xfrm>
          </p:grpSpPr>
          <p:sp>
            <p:nvSpPr>
              <p:cNvPr id="50" name="Rectangle 49"/>
              <p:cNvSpPr/>
              <p:nvPr/>
            </p:nvSpPr>
            <p:spPr bwMode="auto">
              <a:xfrm>
                <a:off x="6788144" y="137053"/>
                <a:ext cx="1989667" cy="56118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 name="Rectangle 50"/>
              <p:cNvSpPr/>
              <p:nvPr/>
            </p:nvSpPr>
            <p:spPr bwMode="auto">
              <a:xfrm rot="5400000">
                <a:off x="6838006" y="212577"/>
                <a:ext cx="441325" cy="439503"/>
              </a:xfrm>
              <a:prstGeom prst="rect">
                <a:avLst/>
              </a:prstGeom>
              <a:solidFill>
                <a:srgbClr val="3A429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2" name="Rectangle 51"/>
              <p:cNvSpPr/>
              <p:nvPr/>
            </p:nvSpPr>
            <p:spPr bwMode="auto">
              <a:xfrm rot="5400000">
                <a:off x="6838006" y="1128564"/>
                <a:ext cx="441325" cy="439503"/>
              </a:xfrm>
              <a:prstGeom prst="rect">
                <a:avLst/>
              </a:prstGeom>
              <a:solidFill>
                <a:srgbClr val="A8ACD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3" name="Rectangle 52"/>
              <p:cNvSpPr/>
              <p:nvPr/>
            </p:nvSpPr>
            <p:spPr bwMode="auto">
              <a:xfrm rot="5400000">
                <a:off x="6838006" y="672952"/>
                <a:ext cx="441325" cy="439503"/>
              </a:xfrm>
              <a:prstGeom prst="rect">
                <a:avLst/>
              </a:prstGeom>
              <a:solidFill>
                <a:srgbClr val="6D73B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 name="Rectangle 72"/>
              <p:cNvSpPr/>
              <p:nvPr/>
            </p:nvSpPr>
            <p:spPr bwMode="auto">
              <a:xfrm rot="5400000">
                <a:off x="7294963" y="214164"/>
                <a:ext cx="441325" cy="439503"/>
              </a:xfrm>
              <a:prstGeom prst="rect">
                <a:avLst/>
              </a:prstGeom>
              <a:solidFill>
                <a:srgbClr val="F8971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4" name="Rectangle 73"/>
              <p:cNvSpPr/>
              <p:nvPr/>
            </p:nvSpPr>
            <p:spPr bwMode="auto">
              <a:xfrm rot="5400000">
                <a:off x="7294963" y="671364"/>
                <a:ext cx="441325" cy="439503"/>
              </a:xfrm>
              <a:prstGeom prst="rect">
                <a:avLst/>
              </a:prstGeom>
              <a:solidFill>
                <a:srgbClr val="F5C96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5" name="Rectangle 74"/>
              <p:cNvSpPr/>
              <p:nvPr/>
            </p:nvSpPr>
            <p:spPr bwMode="auto">
              <a:xfrm rot="5400000">
                <a:off x="7294963" y="1128564"/>
                <a:ext cx="441325" cy="439503"/>
              </a:xfrm>
              <a:prstGeom prst="rect">
                <a:avLst/>
              </a:prstGeom>
              <a:solidFill>
                <a:srgbClr val="FAE39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6" name="Rectangle 75"/>
              <p:cNvSpPr/>
              <p:nvPr/>
            </p:nvSpPr>
            <p:spPr bwMode="auto">
              <a:xfrm rot="5400000">
                <a:off x="7772546" y="214164"/>
                <a:ext cx="441325" cy="439504"/>
              </a:xfrm>
              <a:prstGeom prst="rect">
                <a:avLst/>
              </a:prstGeom>
              <a:solidFill>
                <a:srgbClr val="F4670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 name="Rectangle 76"/>
              <p:cNvSpPr/>
              <p:nvPr/>
            </p:nvSpPr>
            <p:spPr bwMode="auto">
              <a:xfrm rot="5400000">
                <a:off x="7772546" y="671364"/>
                <a:ext cx="441325" cy="439504"/>
              </a:xfrm>
              <a:prstGeom prst="rect">
                <a:avLst/>
              </a:prstGeom>
              <a:solidFill>
                <a:srgbClr val="F5AA6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8" name="Rectangle 77"/>
              <p:cNvSpPr/>
              <p:nvPr/>
            </p:nvSpPr>
            <p:spPr bwMode="auto">
              <a:xfrm rot="5400000">
                <a:off x="7764613" y="1141264"/>
                <a:ext cx="441325" cy="439503"/>
              </a:xfrm>
              <a:prstGeom prst="rect">
                <a:avLst/>
              </a:prstGeom>
              <a:solidFill>
                <a:srgbClr val="F9CDA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9" name="Rectangle 78"/>
              <p:cNvSpPr/>
              <p:nvPr/>
            </p:nvSpPr>
            <p:spPr bwMode="auto">
              <a:xfrm rot="5400000">
                <a:off x="7304483" y="1668314"/>
                <a:ext cx="441325" cy="439503"/>
              </a:xfrm>
              <a:prstGeom prst="rect">
                <a:avLst/>
              </a:prstGeom>
              <a:solidFill>
                <a:srgbClr val="9F928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0" name="Rectangle 79"/>
              <p:cNvSpPr/>
              <p:nvPr/>
            </p:nvSpPr>
            <p:spPr bwMode="auto">
              <a:xfrm rot="5400000">
                <a:off x="6838006" y="1663552"/>
                <a:ext cx="441325" cy="439503"/>
              </a:xfrm>
              <a:prstGeom prst="rect">
                <a:avLst/>
              </a:prstGeom>
              <a:solidFill>
                <a:srgbClr val="87878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1" name="Rectangle 80"/>
              <p:cNvSpPr/>
              <p:nvPr/>
            </p:nvSpPr>
            <p:spPr bwMode="auto">
              <a:xfrm rot="5400000">
                <a:off x="6838800" y="2127895"/>
                <a:ext cx="439738" cy="439503"/>
              </a:xfrm>
              <a:prstGeom prst="rect">
                <a:avLst/>
              </a:prstGeom>
              <a:solidFill>
                <a:srgbClr val="CAD2D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 name="Rectangle 81"/>
              <p:cNvSpPr/>
              <p:nvPr/>
            </p:nvSpPr>
            <p:spPr bwMode="auto">
              <a:xfrm rot="5400000">
                <a:off x="7772546" y="1671489"/>
                <a:ext cx="441325" cy="439504"/>
              </a:xfrm>
              <a:prstGeom prst="rect">
                <a:avLst/>
              </a:prstGeom>
              <a:solidFill>
                <a:srgbClr val="63311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3" name="Rectangle 82"/>
              <p:cNvSpPr/>
              <p:nvPr/>
            </p:nvSpPr>
            <p:spPr bwMode="auto">
              <a:xfrm rot="5400000">
                <a:off x="7306069" y="2135039"/>
                <a:ext cx="441325" cy="439504"/>
              </a:xfrm>
              <a:prstGeom prst="rect">
                <a:avLst/>
              </a:prstGeom>
              <a:solidFill>
                <a:srgbClr val="D3D2C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4" name="Rectangle 83"/>
              <p:cNvSpPr/>
              <p:nvPr/>
            </p:nvSpPr>
            <p:spPr bwMode="auto">
              <a:xfrm rot="5400000">
                <a:off x="7320350" y="3201839"/>
                <a:ext cx="441325" cy="439503"/>
              </a:xfrm>
              <a:prstGeom prst="rect">
                <a:avLst/>
              </a:prstGeom>
              <a:solidFill>
                <a:srgbClr val="F4172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5" name="Rectangle 84"/>
              <p:cNvSpPr/>
              <p:nvPr/>
            </p:nvSpPr>
            <p:spPr bwMode="auto">
              <a:xfrm rot="5400000">
                <a:off x="7320350" y="2744639"/>
                <a:ext cx="441325" cy="439503"/>
              </a:xfrm>
              <a:prstGeom prst="rect">
                <a:avLst/>
              </a:prstGeom>
              <a:solidFill>
                <a:srgbClr val="87142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6" name="Rectangle 85"/>
              <p:cNvSpPr/>
              <p:nvPr/>
            </p:nvSpPr>
            <p:spPr bwMode="auto">
              <a:xfrm rot="5400000">
                <a:off x="7320350" y="3659040"/>
                <a:ext cx="441325" cy="439503"/>
              </a:xfrm>
              <a:prstGeom prst="rect">
                <a:avLst/>
              </a:prstGeom>
              <a:solidFill>
                <a:srgbClr val="E7979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7" name="Rectangle 86"/>
              <p:cNvSpPr/>
              <p:nvPr/>
            </p:nvSpPr>
            <p:spPr bwMode="auto">
              <a:xfrm rot="5400000">
                <a:off x="7321144" y="4302771"/>
                <a:ext cx="439738" cy="439503"/>
              </a:xfrm>
              <a:prstGeom prst="rect">
                <a:avLst/>
              </a:prstGeom>
              <a:solidFill>
                <a:srgbClr val="F2D22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8" name="Rectangle 87"/>
              <p:cNvSpPr/>
              <p:nvPr/>
            </p:nvSpPr>
            <p:spPr bwMode="auto">
              <a:xfrm rot="5400000">
                <a:off x="7321144" y="4761559"/>
                <a:ext cx="439737" cy="439503"/>
              </a:xfrm>
              <a:prstGeom prst="rect">
                <a:avLst/>
              </a:prstGeom>
              <a:solidFill>
                <a:srgbClr val="FCE86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9" name="Rectangle 88"/>
              <p:cNvSpPr/>
              <p:nvPr/>
            </p:nvSpPr>
            <p:spPr bwMode="auto">
              <a:xfrm rot="5400000">
                <a:off x="7320350" y="5217965"/>
                <a:ext cx="441325" cy="439503"/>
              </a:xfrm>
              <a:prstGeom prst="rect">
                <a:avLst/>
              </a:prstGeom>
              <a:solidFill>
                <a:srgbClr val="FDF89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0" name="Rectangle 89"/>
              <p:cNvSpPr/>
              <p:nvPr/>
            </p:nvSpPr>
            <p:spPr bwMode="auto">
              <a:xfrm rot="5400000">
                <a:off x="7778893" y="4765528"/>
                <a:ext cx="441325" cy="439504"/>
              </a:xfrm>
              <a:prstGeom prst="rect">
                <a:avLst/>
              </a:prstGeom>
              <a:solidFill>
                <a:srgbClr val="D3DF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1" name="Rectangle 90"/>
              <p:cNvSpPr/>
              <p:nvPr/>
            </p:nvSpPr>
            <p:spPr bwMode="auto">
              <a:xfrm rot="5400000">
                <a:off x="7778893" y="5222728"/>
                <a:ext cx="441325" cy="439504"/>
              </a:xfrm>
              <a:prstGeom prst="rect">
                <a:avLst/>
              </a:prstGeom>
              <a:solidFill>
                <a:srgbClr val="ECF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2" name="Rectangle 91"/>
              <p:cNvSpPr/>
              <p:nvPr/>
            </p:nvSpPr>
            <p:spPr bwMode="auto">
              <a:xfrm rot="5400000">
                <a:off x="8235850" y="4297215"/>
                <a:ext cx="441325" cy="439504"/>
              </a:xfrm>
              <a:prstGeom prst="rect">
                <a:avLst/>
              </a:prstGeom>
              <a:solidFill>
                <a:srgbClr val="28A85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3" name="Rectangle 92"/>
              <p:cNvSpPr/>
              <p:nvPr/>
            </p:nvSpPr>
            <p:spPr bwMode="auto">
              <a:xfrm rot="5400000">
                <a:off x="8235850" y="4756003"/>
                <a:ext cx="441325" cy="439504"/>
              </a:xfrm>
              <a:prstGeom prst="rect">
                <a:avLst/>
              </a:prstGeom>
              <a:solidFill>
                <a:srgbClr val="9CD6A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4" name="Rectangle 93"/>
              <p:cNvSpPr/>
              <p:nvPr/>
            </p:nvSpPr>
            <p:spPr bwMode="auto">
              <a:xfrm rot="5400000">
                <a:off x="8235850" y="5213203"/>
                <a:ext cx="441325" cy="439504"/>
              </a:xfrm>
              <a:prstGeom prst="rect">
                <a:avLst/>
              </a:prstGeom>
              <a:solidFill>
                <a:srgbClr val="D3ECD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5" name="Rectangle 94"/>
              <p:cNvSpPr/>
              <p:nvPr/>
            </p:nvSpPr>
            <p:spPr bwMode="auto">
              <a:xfrm rot="5400000">
                <a:off x="8237437" y="2744639"/>
                <a:ext cx="441325" cy="439503"/>
              </a:xfrm>
              <a:prstGeom prst="rect">
                <a:avLst/>
              </a:prstGeom>
              <a:solidFill>
                <a:srgbClr val="80114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6" name="Rectangle 95"/>
              <p:cNvSpPr/>
              <p:nvPr/>
            </p:nvSpPr>
            <p:spPr bwMode="auto">
              <a:xfrm rot="5400000">
                <a:off x="8237437" y="3203427"/>
                <a:ext cx="441325" cy="439503"/>
              </a:xfrm>
              <a:prstGeom prst="rect">
                <a:avLst/>
              </a:prstGeom>
              <a:solidFill>
                <a:srgbClr val="CA6C9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7" name="Rectangle 96"/>
              <p:cNvSpPr/>
              <p:nvPr/>
            </p:nvSpPr>
            <p:spPr bwMode="auto">
              <a:xfrm rot="5400000">
                <a:off x="8237437" y="3660628"/>
                <a:ext cx="441325" cy="439503"/>
              </a:xfrm>
              <a:prstGeom prst="rect">
                <a:avLst/>
              </a:prstGeom>
              <a:solidFill>
                <a:srgbClr val="E3B4C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8" name="Rectangle 97"/>
              <p:cNvSpPr/>
              <p:nvPr/>
            </p:nvSpPr>
            <p:spPr bwMode="auto">
              <a:xfrm rot="5400000">
                <a:off x="7783653" y="2744639"/>
                <a:ext cx="441325" cy="439503"/>
              </a:xfrm>
              <a:prstGeom prst="rect">
                <a:avLst/>
              </a:prstGeom>
              <a:solidFill>
                <a:srgbClr val="0069A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9" name="Rectangle 98"/>
              <p:cNvSpPr/>
              <p:nvPr/>
            </p:nvSpPr>
            <p:spPr bwMode="auto">
              <a:xfrm rot="5400000">
                <a:off x="7783653" y="3203427"/>
                <a:ext cx="441325" cy="439503"/>
              </a:xfrm>
              <a:prstGeom prst="rect">
                <a:avLst/>
              </a:prstGeom>
              <a:solidFill>
                <a:srgbClr val="2999C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0" name="Rectangle 99"/>
              <p:cNvSpPr/>
              <p:nvPr/>
            </p:nvSpPr>
            <p:spPr bwMode="auto">
              <a:xfrm rot="5400000">
                <a:off x="7783653" y="3660628"/>
                <a:ext cx="441325" cy="439503"/>
              </a:xfrm>
              <a:prstGeom prst="rect">
                <a:avLst/>
              </a:prstGeom>
              <a:solidFill>
                <a:srgbClr val="7EC8E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1" name="Rectangle 100"/>
              <p:cNvSpPr/>
              <p:nvPr/>
            </p:nvSpPr>
            <p:spPr bwMode="auto">
              <a:xfrm rot="5400000">
                <a:off x="8247750" y="214958"/>
                <a:ext cx="441325" cy="441090"/>
              </a:xfrm>
              <a:prstGeom prst="rect">
                <a:avLst/>
              </a:prstGeom>
              <a:solidFill>
                <a:srgbClr val="1B99B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 name="Rectangle 101"/>
              <p:cNvSpPr/>
              <p:nvPr/>
            </p:nvSpPr>
            <p:spPr bwMode="auto">
              <a:xfrm rot="5400000">
                <a:off x="8247750" y="673745"/>
                <a:ext cx="441325" cy="441090"/>
              </a:xfrm>
              <a:prstGeom prst="rect">
                <a:avLst/>
              </a:prstGeom>
              <a:solidFill>
                <a:srgbClr val="7EC6D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3" name="Rectangle 102"/>
              <p:cNvSpPr/>
              <p:nvPr/>
            </p:nvSpPr>
            <p:spPr bwMode="auto">
              <a:xfrm rot="5400000">
                <a:off x="8241404" y="1142058"/>
                <a:ext cx="441325" cy="441090"/>
              </a:xfrm>
              <a:prstGeom prst="rect">
                <a:avLst/>
              </a:prstGeom>
              <a:solidFill>
                <a:srgbClr val="CFE9E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49" name="Rectangle 48"/>
            <p:cNvSpPr/>
            <p:nvPr userDrawn="1"/>
          </p:nvSpPr>
          <p:spPr bwMode="auto">
            <a:xfrm rot="5400000">
              <a:off x="-1069031" y="4465756"/>
              <a:ext cx="439737" cy="439504"/>
            </a:xfrm>
            <a:prstGeom prst="rect">
              <a:avLst/>
            </a:prstGeom>
            <a:solidFill>
              <a:srgbClr val="B4BB1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iming>
    <p:tnLst>
      <p:par>
        <p:cTn id="1" dur="indefinite" restart="never" nodeType="tmRoot"/>
      </p:par>
    </p:tnLst>
  </p:timing>
  <p:hf hdr="0" dt="0"/>
  <p:txStyles>
    <p:titleStyle>
      <a:lvl1pPr algn="l" defTabSz="457200" rtl="0" eaLnBrk="1" fontAlgn="base" hangingPunct="1">
        <a:spcBef>
          <a:spcPct val="0"/>
        </a:spcBef>
        <a:spcAft>
          <a:spcPct val="0"/>
        </a:spcAft>
        <a:defRPr sz="2400" kern="1200">
          <a:solidFill>
            <a:srgbClr val="4F56AB"/>
          </a:solidFill>
          <a:latin typeface="Arial"/>
          <a:ea typeface="ＭＳ Ｐゴシック" charset="-128"/>
          <a:cs typeface="Arial"/>
        </a:defRPr>
      </a:lvl1pPr>
      <a:lvl2pPr algn="l" defTabSz="457200" rtl="0" eaLnBrk="1" fontAlgn="base" hangingPunct="1">
        <a:spcBef>
          <a:spcPct val="0"/>
        </a:spcBef>
        <a:spcAft>
          <a:spcPct val="0"/>
        </a:spcAft>
        <a:defRPr sz="2400">
          <a:solidFill>
            <a:srgbClr val="4F56AB"/>
          </a:solidFill>
          <a:latin typeface="Arial" charset="0"/>
          <a:ea typeface="ＭＳ Ｐゴシック" charset="-128"/>
          <a:cs typeface="Arial" pitchFamily="34" charset="0"/>
        </a:defRPr>
      </a:lvl2pPr>
      <a:lvl3pPr algn="l" defTabSz="457200" rtl="0" eaLnBrk="1" fontAlgn="base" hangingPunct="1">
        <a:spcBef>
          <a:spcPct val="0"/>
        </a:spcBef>
        <a:spcAft>
          <a:spcPct val="0"/>
        </a:spcAft>
        <a:defRPr sz="2400">
          <a:solidFill>
            <a:srgbClr val="4F56AB"/>
          </a:solidFill>
          <a:latin typeface="Arial" charset="0"/>
          <a:ea typeface="ＭＳ Ｐゴシック" charset="-128"/>
          <a:cs typeface="Arial" pitchFamily="34" charset="0"/>
        </a:defRPr>
      </a:lvl3pPr>
      <a:lvl4pPr algn="l" defTabSz="457200" rtl="0" eaLnBrk="1" fontAlgn="base" hangingPunct="1">
        <a:spcBef>
          <a:spcPct val="0"/>
        </a:spcBef>
        <a:spcAft>
          <a:spcPct val="0"/>
        </a:spcAft>
        <a:defRPr sz="2400">
          <a:solidFill>
            <a:srgbClr val="4F56AB"/>
          </a:solidFill>
          <a:latin typeface="Arial" charset="0"/>
          <a:ea typeface="ＭＳ Ｐゴシック" charset="-128"/>
          <a:cs typeface="Arial" pitchFamily="34" charset="0"/>
        </a:defRPr>
      </a:lvl4pPr>
      <a:lvl5pPr algn="l" defTabSz="457200" rtl="0" eaLnBrk="1" fontAlgn="base" hangingPunct="1">
        <a:spcBef>
          <a:spcPct val="0"/>
        </a:spcBef>
        <a:spcAft>
          <a:spcPct val="0"/>
        </a:spcAft>
        <a:defRPr sz="2400">
          <a:solidFill>
            <a:srgbClr val="4F56AB"/>
          </a:solidFill>
          <a:latin typeface="Arial" charset="0"/>
          <a:ea typeface="ＭＳ Ｐゴシック" charset="-128"/>
          <a:cs typeface="Arial" pitchFamily="34" charset="0"/>
        </a:defRPr>
      </a:lvl5pPr>
      <a:lvl6pPr marL="457200" algn="l" defTabSz="457200" rtl="0" eaLnBrk="1" fontAlgn="base" hangingPunct="1">
        <a:spcBef>
          <a:spcPct val="0"/>
        </a:spcBef>
        <a:spcAft>
          <a:spcPct val="0"/>
        </a:spcAft>
        <a:defRPr sz="2400">
          <a:solidFill>
            <a:srgbClr val="4F56AB"/>
          </a:solidFill>
          <a:latin typeface="Arial" charset="0"/>
          <a:ea typeface="ＭＳ Ｐゴシック" charset="-128"/>
        </a:defRPr>
      </a:lvl6pPr>
      <a:lvl7pPr marL="914400" algn="l" defTabSz="457200" rtl="0" eaLnBrk="1" fontAlgn="base" hangingPunct="1">
        <a:spcBef>
          <a:spcPct val="0"/>
        </a:spcBef>
        <a:spcAft>
          <a:spcPct val="0"/>
        </a:spcAft>
        <a:defRPr sz="2400">
          <a:solidFill>
            <a:srgbClr val="4F56AB"/>
          </a:solidFill>
          <a:latin typeface="Arial" charset="0"/>
          <a:ea typeface="ＭＳ Ｐゴシック" charset="-128"/>
        </a:defRPr>
      </a:lvl7pPr>
      <a:lvl8pPr marL="1371600" algn="l" defTabSz="457200" rtl="0" eaLnBrk="1" fontAlgn="base" hangingPunct="1">
        <a:spcBef>
          <a:spcPct val="0"/>
        </a:spcBef>
        <a:spcAft>
          <a:spcPct val="0"/>
        </a:spcAft>
        <a:defRPr sz="2400">
          <a:solidFill>
            <a:srgbClr val="4F56AB"/>
          </a:solidFill>
          <a:latin typeface="Arial" charset="0"/>
          <a:ea typeface="ＭＳ Ｐゴシック" charset="-128"/>
        </a:defRPr>
      </a:lvl8pPr>
      <a:lvl9pPr marL="1828800" algn="l" defTabSz="457200" rtl="0" eaLnBrk="1" fontAlgn="base" hangingPunct="1">
        <a:spcBef>
          <a:spcPct val="0"/>
        </a:spcBef>
        <a:spcAft>
          <a:spcPct val="0"/>
        </a:spcAft>
        <a:defRPr sz="2400">
          <a:solidFill>
            <a:srgbClr val="4F56AB"/>
          </a:solidFill>
          <a:latin typeface="Arial" charset="0"/>
          <a:ea typeface="ＭＳ Ｐゴシック" charset="-128"/>
        </a:defRPr>
      </a:lvl9pPr>
    </p:titleStyle>
    <p:bodyStyle>
      <a:lvl1pPr marL="230188" indent="-230188" algn="l" defTabSz="457200" rtl="0" eaLnBrk="1" fontAlgn="base" hangingPunct="1">
        <a:spcBef>
          <a:spcPct val="20000"/>
        </a:spcBef>
        <a:spcAft>
          <a:spcPct val="0"/>
        </a:spcAft>
        <a:buFont typeface="Arial" pitchFamily="34" charset="0"/>
        <a:buChar char="•"/>
        <a:defRPr sz="1600" kern="1200">
          <a:solidFill>
            <a:schemeClr val="tx1"/>
          </a:solidFill>
          <a:latin typeface="Arial"/>
          <a:ea typeface="ＭＳ Ｐゴシック" charset="-128"/>
          <a:cs typeface="Arial"/>
        </a:defRPr>
      </a:lvl1pPr>
      <a:lvl2pPr marL="454025" indent="-223838" algn="l" defTabSz="457200" rtl="0" eaLnBrk="1" fontAlgn="base" hangingPunct="1">
        <a:spcBef>
          <a:spcPct val="20000"/>
        </a:spcBef>
        <a:spcAft>
          <a:spcPct val="0"/>
        </a:spcAft>
        <a:buClr>
          <a:schemeClr val="tx1"/>
        </a:buClr>
        <a:buSzPct val="100000"/>
        <a:buFont typeface="Arial" pitchFamily="34" charset="0"/>
        <a:buChar char="•"/>
        <a:defRPr sz="1600" kern="1200">
          <a:solidFill>
            <a:schemeClr val="tx1"/>
          </a:solidFill>
          <a:latin typeface="Arial"/>
          <a:ea typeface="ＭＳ Ｐゴシック" charset="-128"/>
          <a:cs typeface="Arial"/>
        </a:defRPr>
      </a:lvl2pPr>
      <a:lvl3pPr marL="684213" indent="-230188" algn="l" defTabSz="457200" rtl="0" eaLnBrk="1" fontAlgn="base" hangingPunct="1">
        <a:spcBef>
          <a:spcPct val="20000"/>
        </a:spcBef>
        <a:spcAft>
          <a:spcPct val="0"/>
        </a:spcAft>
        <a:buFont typeface="Arial" pitchFamily="34" charset="0"/>
        <a:buChar char="•"/>
        <a:defRPr sz="1600" kern="1200">
          <a:solidFill>
            <a:schemeClr val="tx1"/>
          </a:solidFill>
          <a:latin typeface="Arial"/>
          <a:ea typeface="ＭＳ Ｐゴシック" charset="-128"/>
          <a:cs typeface="Arial"/>
        </a:defRPr>
      </a:lvl3pPr>
      <a:lvl4pPr marL="915988" indent="-231775" algn="l" defTabSz="457200" rtl="0" eaLnBrk="1" fontAlgn="base" hangingPunct="1">
        <a:spcBef>
          <a:spcPct val="20000"/>
        </a:spcBef>
        <a:spcAft>
          <a:spcPct val="0"/>
        </a:spcAft>
        <a:buFont typeface="Arial" pitchFamily="34" charset="0"/>
        <a:buChar char="•"/>
        <a:defRPr sz="1600" kern="1200">
          <a:solidFill>
            <a:schemeClr val="tx1"/>
          </a:solidFill>
          <a:latin typeface="Arial"/>
          <a:ea typeface="ＭＳ Ｐゴシック" charset="-128"/>
          <a:cs typeface="Arial"/>
        </a:defRPr>
      </a:lvl4pPr>
      <a:lvl5pPr marL="1146175" indent="-230188" algn="l" defTabSz="457200" rtl="0" eaLnBrk="1" fontAlgn="base" hangingPunct="1">
        <a:spcBef>
          <a:spcPct val="20000"/>
        </a:spcBef>
        <a:spcAft>
          <a:spcPct val="0"/>
        </a:spcAft>
        <a:buFont typeface="Arial" pitchFamily="34" charset="0"/>
        <a:buChar char="•"/>
        <a:defRPr sz="1600"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tiff"/></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tiff"/></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6.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hyperlink" Target="https://www.heroku.com/)" TargetMode="External"/><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48.xml.rels><?xml version="1.0" encoding="UTF-8" standalone="yes"?>
<Relationships xmlns="http://schemas.openxmlformats.org/package/2006/relationships"><Relationship Id="rId11" Type="http://schemas.openxmlformats.org/officeDocument/2006/relationships/image" Target="../media/image48.png"/><Relationship Id="rId12" Type="http://schemas.openxmlformats.org/officeDocument/2006/relationships/image" Target="../media/image49.png"/><Relationship Id="rId13" Type="http://schemas.openxmlformats.org/officeDocument/2006/relationships/image" Target="../media/image50.png"/><Relationship Id="rId1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39.emf"/><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7.png"/></Relationships>
</file>

<file path=ppt/slides/_rels/slide61.xml.rels><?xml version="1.0" encoding="UTF-8" standalone="yes"?>
<Relationships xmlns="http://schemas.openxmlformats.org/package/2006/relationships"><Relationship Id="rId3" Type="http://schemas.openxmlformats.org/officeDocument/2006/relationships/image" Target="../media/image63.tiff"/><Relationship Id="rId4" Type="http://schemas.openxmlformats.org/officeDocument/2006/relationships/image" Target="../media/image64.tiff"/><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7.png"/></Relationships>
</file>

<file path=ppt/slides/_rels/slide67.xml.rels><?xml version="1.0" encoding="UTF-8" standalone="yes"?>
<Relationships xmlns="http://schemas.openxmlformats.org/package/2006/relationships"><Relationship Id="rId3" Type="http://schemas.openxmlformats.org/officeDocument/2006/relationships/hyperlink" Target="http://reactivex.io" TargetMode="External"/><Relationship Id="rId4" Type="http://schemas.openxmlformats.org/officeDocument/2006/relationships/hyperlink" Target="http://www.reactive-streams.org" TargetMode="External"/><Relationship Id="rId5" Type="http://schemas.openxmlformats.org/officeDocument/2006/relationships/hyperlink" Target="https://github.com/reactor/reactor" TargetMode="External"/><Relationship Id="rId6" Type="http://schemas.openxmlformats.org/officeDocument/2006/relationships/hyperlink" Target="https://rx.codeplex.com/" TargetMode="External"/><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lideshare.net/jboner/going-reactive-eventdriven-scalable-resilient-system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11931" y="1371600"/>
            <a:ext cx="5093869" cy="1774825"/>
          </a:xfrm>
        </p:spPr>
        <p:txBody>
          <a:bodyPr>
            <a:normAutofit/>
          </a:bodyPr>
          <a:lstStyle/>
          <a:p>
            <a:r>
              <a:rPr lang="en-US" i="1" dirty="0" smtClean="0"/>
              <a:t>CS575: Software Design</a:t>
            </a:r>
            <a:br>
              <a:rPr lang="en-US" i="1" dirty="0" smtClean="0"/>
            </a:br>
            <a:r>
              <a:rPr lang="en-US" i="1" dirty="0" smtClean="0"/>
              <a:t>Reactive Systems</a:t>
            </a:r>
            <a:endParaRPr lang="en-US" i="1" dirty="0"/>
          </a:p>
        </p:txBody>
      </p:sp>
      <p:sp>
        <p:nvSpPr>
          <p:cNvPr id="4" name="Subtitle 2"/>
          <p:cNvSpPr txBox="1">
            <a:spLocks/>
          </p:cNvSpPr>
          <p:nvPr/>
        </p:nvSpPr>
        <p:spPr bwMode="auto">
          <a:xfrm>
            <a:off x="3200400" y="3962400"/>
            <a:ext cx="3497128"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defTabSz="457200" rtl="0" eaLnBrk="1" fontAlgn="base" hangingPunct="1">
              <a:lnSpc>
                <a:spcPts val="1600"/>
              </a:lnSpc>
              <a:spcBef>
                <a:spcPts val="0"/>
              </a:spcBef>
              <a:spcAft>
                <a:spcPct val="0"/>
              </a:spcAft>
              <a:buFont typeface="Arial" pitchFamily="34" charset="0"/>
              <a:buNone/>
              <a:defRPr sz="1600" kern="1200">
                <a:solidFill>
                  <a:schemeClr val="bg1"/>
                </a:solidFill>
                <a:latin typeface="Arial"/>
                <a:ea typeface="ＭＳ Ｐゴシック" charset="-128"/>
                <a:cs typeface="Arial"/>
              </a:defRPr>
            </a:lvl1pPr>
            <a:lvl2pPr marL="457200" indent="0" algn="ctr" defTabSz="457200" rtl="0" eaLnBrk="1" fontAlgn="base" hangingPunct="1">
              <a:spcBef>
                <a:spcPct val="20000"/>
              </a:spcBef>
              <a:spcAft>
                <a:spcPct val="0"/>
              </a:spcAft>
              <a:buClr>
                <a:schemeClr val="tx1"/>
              </a:buClr>
              <a:buSzPct val="100000"/>
              <a:buFont typeface="Arial" pitchFamily="34" charset="0"/>
              <a:buNone/>
              <a:defRPr sz="1600" kern="1200">
                <a:solidFill>
                  <a:schemeClr val="tx1">
                    <a:tint val="75000"/>
                  </a:schemeClr>
                </a:solidFill>
                <a:latin typeface="Arial"/>
                <a:ea typeface="ＭＳ Ｐゴシック" charset="-128"/>
                <a:cs typeface="Arial"/>
              </a:defRPr>
            </a:lvl2pPr>
            <a:lvl3pPr marL="914400" indent="0" algn="ctr" defTabSz="457200" rtl="0" eaLnBrk="1" fontAlgn="base" hangingPunct="1">
              <a:spcBef>
                <a:spcPct val="20000"/>
              </a:spcBef>
              <a:spcAft>
                <a:spcPct val="0"/>
              </a:spcAft>
              <a:buFont typeface="Arial" pitchFamily="34" charset="0"/>
              <a:buNone/>
              <a:defRPr sz="1600" kern="1200">
                <a:solidFill>
                  <a:schemeClr val="tx1">
                    <a:tint val="75000"/>
                  </a:schemeClr>
                </a:solidFill>
                <a:latin typeface="Arial"/>
                <a:ea typeface="ＭＳ Ｐゴシック" charset="-128"/>
                <a:cs typeface="Arial"/>
              </a:defRPr>
            </a:lvl3pPr>
            <a:lvl4pPr marL="1371600" indent="0" algn="ctr" defTabSz="457200" rtl="0" eaLnBrk="1" fontAlgn="base" hangingPunct="1">
              <a:spcBef>
                <a:spcPct val="20000"/>
              </a:spcBef>
              <a:spcAft>
                <a:spcPct val="0"/>
              </a:spcAft>
              <a:buFont typeface="Arial" pitchFamily="34" charset="0"/>
              <a:buNone/>
              <a:defRPr sz="1600" kern="1200">
                <a:solidFill>
                  <a:schemeClr val="tx1">
                    <a:tint val="75000"/>
                  </a:schemeClr>
                </a:solidFill>
                <a:latin typeface="Arial"/>
                <a:ea typeface="ＭＳ Ｐゴシック" charset="-128"/>
                <a:cs typeface="Arial"/>
              </a:defRPr>
            </a:lvl4pPr>
            <a:lvl5pPr marL="1828800" indent="0" algn="ctr" defTabSz="457200" rtl="0" eaLnBrk="1" fontAlgn="base" hangingPunct="1">
              <a:spcBef>
                <a:spcPct val="20000"/>
              </a:spcBef>
              <a:spcAft>
                <a:spcPct val="0"/>
              </a:spcAft>
              <a:buFont typeface="Arial" pitchFamily="34" charset="0"/>
              <a:buNone/>
              <a:defRPr sz="1600" kern="1200">
                <a:solidFill>
                  <a:schemeClr val="tx1">
                    <a:tint val="75000"/>
                  </a:schemeClr>
                </a:solidFill>
                <a:latin typeface="Arial"/>
                <a:ea typeface="ＭＳ Ｐゴシック" charset="-128"/>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1800" b="1" i="1" dirty="0">
              <a:latin typeface="+mn-lt"/>
            </a:endParaRP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24926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5. Configuration, Credentials and Code</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10</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14" name="TextBox 13"/>
          <p:cNvSpPr txBox="1"/>
          <p:nvPr/>
        </p:nvSpPr>
        <p:spPr>
          <a:xfrm>
            <a:off x="428449" y="5205657"/>
            <a:ext cx="8408191" cy="923330"/>
          </a:xfrm>
          <a:prstGeom prst="rect">
            <a:avLst/>
          </a:prstGeom>
          <a:noFill/>
        </p:spPr>
        <p:txBody>
          <a:bodyPr wrap="square" rtlCol="0">
            <a:spAutoFit/>
          </a:bodyPr>
          <a:lstStyle/>
          <a:p>
            <a:pPr defTabSz="457200">
              <a:defRPr/>
            </a:pPr>
            <a:r>
              <a:rPr lang="en-US" dirty="0" smtClean="0"/>
              <a:t>Treat configuration as code </a:t>
            </a:r>
            <a:r>
              <a:rPr lang="mr-IN" dirty="0" smtClean="0"/>
              <a:t>–</a:t>
            </a:r>
            <a:r>
              <a:rPr lang="en-US" dirty="0" smtClean="0"/>
              <a:t> configuration is everything likely to change between deploys.  Ideally deployment configuration changes are injected into the runtime as</a:t>
            </a:r>
            <a:br>
              <a:rPr lang="en-US" dirty="0" smtClean="0"/>
            </a:br>
            <a:r>
              <a:rPr lang="en-US" dirty="0" smtClean="0"/>
              <a:t>environment variables</a:t>
            </a:r>
            <a:endParaRPr lang="en-US" dirty="0"/>
          </a:p>
        </p:txBody>
      </p:sp>
      <p:sp>
        <p:nvSpPr>
          <p:cNvPr id="11" name="Rectangle 10"/>
          <p:cNvSpPr/>
          <p:nvPr/>
        </p:nvSpPr>
        <p:spPr>
          <a:xfrm>
            <a:off x="414338" y="945267"/>
            <a:ext cx="2133600" cy="285224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smtClean="0">
                <a:solidFill>
                  <a:schemeClr val="tx1"/>
                </a:solidFill>
              </a:rPr>
              <a:t>Configuration</a:t>
            </a:r>
            <a:endParaRPr lang="en-US" dirty="0">
              <a:solidFill>
                <a:schemeClr val="tx1"/>
              </a:solidFill>
            </a:endParaRPr>
          </a:p>
        </p:txBody>
      </p:sp>
      <p:sp>
        <p:nvSpPr>
          <p:cNvPr id="12" name="Rectangle 11"/>
          <p:cNvSpPr/>
          <p:nvPr/>
        </p:nvSpPr>
        <p:spPr>
          <a:xfrm>
            <a:off x="3341511" y="2514600"/>
            <a:ext cx="2133600" cy="8382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Deploy Process</a:t>
            </a:r>
            <a:endParaRPr lang="en-US" dirty="0">
              <a:solidFill>
                <a:schemeClr val="tx1"/>
              </a:solidFill>
            </a:endParaRPr>
          </a:p>
        </p:txBody>
      </p:sp>
      <p:sp>
        <p:nvSpPr>
          <p:cNvPr id="13" name="Rectangle 12"/>
          <p:cNvSpPr/>
          <p:nvPr/>
        </p:nvSpPr>
        <p:spPr>
          <a:xfrm>
            <a:off x="414338" y="4096422"/>
            <a:ext cx="2133600" cy="8382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solidFill>
              </a:rPr>
              <a:t>Runnable</a:t>
            </a:r>
            <a:br>
              <a:rPr lang="en-US" smtClean="0">
                <a:solidFill>
                  <a:schemeClr val="tx1"/>
                </a:solidFill>
              </a:rPr>
            </a:br>
            <a:r>
              <a:rPr lang="en-US" smtClean="0">
                <a:solidFill>
                  <a:schemeClr val="tx1"/>
                </a:solidFill>
              </a:rPr>
              <a:t>Code</a:t>
            </a:r>
            <a:endParaRPr lang="en-US" dirty="0">
              <a:solidFill>
                <a:schemeClr val="tx1"/>
              </a:solidFill>
            </a:endParaRPr>
          </a:p>
        </p:txBody>
      </p:sp>
      <p:cxnSp>
        <p:nvCxnSpPr>
          <p:cNvPr id="16" name="Straight Connector 15"/>
          <p:cNvCxnSpPr>
            <a:stCxn id="21" idx="1"/>
            <a:endCxn id="12" idx="3"/>
          </p:cNvCxnSpPr>
          <p:nvPr/>
        </p:nvCxnSpPr>
        <p:spPr>
          <a:xfrm flipH="1" flipV="1">
            <a:off x="5475111" y="2933700"/>
            <a:ext cx="559945" cy="6245"/>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2" name="Snip Single Corner Rectangle 1"/>
          <p:cNvSpPr/>
          <p:nvPr/>
        </p:nvSpPr>
        <p:spPr>
          <a:xfrm>
            <a:off x="685800" y="1456885"/>
            <a:ext cx="1676400" cy="600515"/>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Database</a:t>
            </a:r>
            <a:endParaRPr lang="en-US"/>
          </a:p>
        </p:txBody>
      </p:sp>
      <p:sp>
        <p:nvSpPr>
          <p:cNvPr id="19" name="Snip Single Corner Rectangle 18"/>
          <p:cNvSpPr/>
          <p:nvPr/>
        </p:nvSpPr>
        <p:spPr>
          <a:xfrm>
            <a:off x="685800" y="2225270"/>
            <a:ext cx="1676400" cy="600515"/>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Security Credentials</a:t>
            </a:r>
            <a:endParaRPr lang="en-US" dirty="0"/>
          </a:p>
        </p:txBody>
      </p:sp>
      <p:sp>
        <p:nvSpPr>
          <p:cNvPr id="20" name="Snip Single Corner Rectangle 19"/>
          <p:cNvSpPr/>
          <p:nvPr/>
        </p:nvSpPr>
        <p:spPr>
          <a:xfrm>
            <a:off x="685800" y="2993655"/>
            <a:ext cx="1676400" cy="600515"/>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Hostnames</a:t>
            </a:r>
            <a:endParaRPr lang="en-US" dirty="0"/>
          </a:p>
        </p:txBody>
      </p:sp>
      <p:sp>
        <p:nvSpPr>
          <p:cNvPr id="21" name="Rectangle 20"/>
          <p:cNvSpPr/>
          <p:nvPr/>
        </p:nvSpPr>
        <p:spPr>
          <a:xfrm>
            <a:off x="6035056" y="945267"/>
            <a:ext cx="2133600" cy="398935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mtClean="0">
                <a:solidFill>
                  <a:schemeClr val="tx1"/>
                </a:solidFill>
              </a:rPr>
              <a:t>Runtime</a:t>
            </a:r>
            <a:br>
              <a:rPr lang="en-US" smtClean="0">
                <a:solidFill>
                  <a:schemeClr val="tx1"/>
                </a:solidFill>
              </a:rPr>
            </a:br>
            <a:r>
              <a:rPr lang="en-US" smtClean="0">
                <a:solidFill>
                  <a:schemeClr val="tx1"/>
                </a:solidFill>
              </a:rPr>
              <a:t>Container</a:t>
            </a:r>
            <a:endParaRPr lang="en-US" dirty="0">
              <a:solidFill>
                <a:schemeClr val="tx1"/>
              </a:solidFill>
            </a:endParaRPr>
          </a:p>
        </p:txBody>
      </p:sp>
      <p:sp>
        <p:nvSpPr>
          <p:cNvPr id="23" name="Rectangle 22"/>
          <p:cNvSpPr/>
          <p:nvPr/>
        </p:nvSpPr>
        <p:spPr>
          <a:xfrm>
            <a:off x="6268684" y="1804879"/>
            <a:ext cx="1732316" cy="118877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solidFill>
              </a:rPr>
              <a:t>Runtime Environment</a:t>
            </a:r>
            <a:endParaRPr lang="en-US" dirty="0">
              <a:solidFill>
                <a:schemeClr val="tx1"/>
              </a:solidFill>
            </a:endParaRPr>
          </a:p>
        </p:txBody>
      </p:sp>
      <p:sp>
        <p:nvSpPr>
          <p:cNvPr id="25" name="Rectangle 24"/>
          <p:cNvSpPr/>
          <p:nvPr/>
        </p:nvSpPr>
        <p:spPr>
          <a:xfrm>
            <a:off x="6268684" y="3479683"/>
            <a:ext cx="1732316" cy="118877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Running Code</a:t>
            </a:r>
            <a:endParaRPr lang="en-US" dirty="0">
              <a:solidFill>
                <a:schemeClr val="tx1"/>
              </a:solidFill>
            </a:endParaRPr>
          </a:p>
        </p:txBody>
      </p:sp>
      <p:cxnSp>
        <p:nvCxnSpPr>
          <p:cNvPr id="26" name="Straight Connector 25"/>
          <p:cNvCxnSpPr>
            <a:stCxn id="23" idx="2"/>
            <a:endCxn id="25" idx="0"/>
          </p:cNvCxnSpPr>
          <p:nvPr/>
        </p:nvCxnSpPr>
        <p:spPr>
          <a:xfrm>
            <a:off x="7134842" y="2993654"/>
            <a:ext cx="0" cy="486029"/>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28" name="Elbow Connector 27"/>
          <p:cNvCxnSpPr>
            <a:endCxn id="12" idx="0"/>
          </p:cNvCxnSpPr>
          <p:nvPr/>
        </p:nvCxnSpPr>
        <p:spPr>
          <a:xfrm>
            <a:off x="2547938" y="1896177"/>
            <a:ext cx="1860373" cy="61842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Elbow Connector 31"/>
          <p:cNvCxnSpPr>
            <a:stCxn id="13" idx="3"/>
            <a:endCxn id="12" idx="2"/>
          </p:cNvCxnSpPr>
          <p:nvPr/>
        </p:nvCxnSpPr>
        <p:spPr>
          <a:xfrm flipV="1">
            <a:off x="2547938" y="3352800"/>
            <a:ext cx="1860373" cy="1162722"/>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80468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a:t>6</a:t>
            </a:r>
            <a:r>
              <a:rPr lang="en-US" altLang="en-US" dirty="0" smtClean="0"/>
              <a:t>. Logs</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11</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14" name="TextBox 13"/>
          <p:cNvSpPr txBox="1"/>
          <p:nvPr/>
        </p:nvSpPr>
        <p:spPr>
          <a:xfrm>
            <a:off x="428449" y="5205657"/>
            <a:ext cx="8408191" cy="1200329"/>
          </a:xfrm>
          <a:prstGeom prst="rect">
            <a:avLst/>
          </a:prstGeom>
          <a:noFill/>
        </p:spPr>
        <p:txBody>
          <a:bodyPr wrap="square" rtlCol="0">
            <a:spAutoFit/>
          </a:bodyPr>
          <a:lstStyle/>
          <a:p>
            <a:pPr defTabSz="457200">
              <a:defRPr/>
            </a:pPr>
            <a:r>
              <a:rPr lang="en-US" dirty="0" smtClean="0"/>
              <a:t>Logs provide insight into the behavior of a running app.  Logs should be considered as an event stream, capturing all events from a system in a time ordered sequence.  Each app instance is only concerned writing locally to its log, aggregation and streaming are handled outside of the application runtime</a:t>
            </a:r>
          </a:p>
        </p:txBody>
      </p:sp>
      <p:cxnSp>
        <p:nvCxnSpPr>
          <p:cNvPr id="16" name="Straight Connector 15"/>
          <p:cNvCxnSpPr>
            <a:endCxn id="3" idx="4"/>
          </p:cNvCxnSpPr>
          <p:nvPr/>
        </p:nvCxnSpPr>
        <p:spPr>
          <a:xfrm flipH="1">
            <a:off x="2810758" y="1973705"/>
            <a:ext cx="530753" cy="0"/>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844814" y="937772"/>
            <a:ext cx="2133600" cy="149313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mtClean="0">
                <a:solidFill>
                  <a:schemeClr val="tx1"/>
                </a:solidFill>
              </a:rPr>
              <a:t>Runtime</a:t>
            </a:r>
            <a:br>
              <a:rPr lang="en-US" smtClean="0">
                <a:solidFill>
                  <a:schemeClr val="tx1"/>
                </a:solidFill>
              </a:rPr>
            </a:br>
            <a:r>
              <a:rPr lang="en-US" smtClean="0">
                <a:solidFill>
                  <a:schemeClr val="tx1"/>
                </a:solidFill>
              </a:rPr>
              <a:t>Container</a:t>
            </a:r>
            <a:endParaRPr lang="en-US" dirty="0">
              <a:solidFill>
                <a:schemeClr val="tx1"/>
              </a:solidFill>
            </a:endParaRPr>
          </a:p>
        </p:txBody>
      </p:sp>
      <p:sp>
        <p:nvSpPr>
          <p:cNvPr id="25" name="Rectangle 24"/>
          <p:cNvSpPr/>
          <p:nvPr/>
        </p:nvSpPr>
        <p:spPr>
          <a:xfrm>
            <a:off x="1058686" y="1676845"/>
            <a:ext cx="685272" cy="60166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solidFill>
              </a:rPr>
              <a:t>App</a:t>
            </a:r>
            <a:endParaRPr lang="en-US" dirty="0">
              <a:solidFill>
                <a:schemeClr val="tx1"/>
              </a:solidFill>
            </a:endParaRPr>
          </a:p>
        </p:txBody>
      </p:sp>
      <p:cxnSp>
        <p:nvCxnSpPr>
          <p:cNvPr id="26" name="Straight Connector 25"/>
          <p:cNvCxnSpPr>
            <a:stCxn id="3" idx="2"/>
            <a:endCxn id="25" idx="3"/>
          </p:cNvCxnSpPr>
          <p:nvPr/>
        </p:nvCxnSpPr>
        <p:spPr>
          <a:xfrm flipH="1">
            <a:off x="1743958" y="1973705"/>
            <a:ext cx="457200" cy="3970"/>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3" name="Can 2"/>
          <p:cNvSpPr/>
          <p:nvPr/>
        </p:nvSpPr>
        <p:spPr>
          <a:xfrm>
            <a:off x="2201158" y="1668905"/>
            <a:ext cx="609600" cy="609600"/>
          </a:xfrm>
          <a:prstGeom prst="can">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LOG</a:t>
            </a:r>
            <a:endParaRPr lang="en-US" dirty="0">
              <a:solidFill>
                <a:schemeClr val="tx1"/>
              </a:solidFill>
            </a:endParaRPr>
          </a:p>
        </p:txBody>
      </p:sp>
      <p:sp>
        <p:nvSpPr>
          <p:cNvPr id="27" name="Rectangle 26"/>
          <p:cNvSpPr/>
          <p:nvPr/>
        </p:nvSpPr>
        <p:spPr>
          <a:xfrm>
            <a:off x="844814" y="2872528"/>
            <a:ext cx="2133600" cy="149313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mtClean="0">
                <a:solidFill>
                  <a:schemeClr val="tx1"/>
                </a:solidFill>
              </a:rPr>
              <a:t>Runtime</a:t>
            </a:r>
            <a:br>
              <a:rPr lang="en-US" smtClean="0">
                <a:solidFill>
                  <a:schemeClr val="tx1"/>
                </a:solidFill>
              </a:rPr>
            </a:br>
            <a:r>
              <a:rPr lang="en-US" smtClean="0">
                <a:solidFill>
                  <a:schemeClr val="tx1"/>
                </a:solidFill>
              </a:rPr>
              <a:t>Container</a:t>
            </a:r>
            <a:endParaRPr lang="en-US" dirty="0">
              <a:solidFill>
                <a:schemeClr val="tx1"/>
              </a:solidFill>
            </a:endParaRPr>
          </a:p>
        </p:txBody>
      </p:sp>
      <p:sp>
        <p:nvSpPr>
          <p:cNvPr id="29" name="Rectangle 28"/>
          <p:cNvSpPr/>
          <p:nvPr/>
        </p:nvSpPr>
        <p:spPr>
          <a:xfrm>
            <a:off x="1058686" y="3611601"/>
            <a:ext cx="685272" cy="60166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solidFill>
              </a:rPr>
              <a:t>App</a:t>
            </a:r>
            <a:endParaRPr lang="en-US" dirty="0">
              <a:solidFill>
                <a:schemeClr val="tx1"/>
              </a:solidFill>
            </a:endParaRPr>
          </a:p>
        </p:txBody>
      </p:sp>
      <p:cxnSp>
        <p:nvCxnSpPr>
          <p:cNvPr id="30" name="Straight Connector 29"/>
          <p:cNvCxnSpPr>
            <a:stCxn id="31" idx="2"/>
            <a:endCxn id="29" idx="3"/>
          </p:cNvCxnSpPr>
          <p:nvPr/>
        </p:nvCxnSpPr>
        <p:spPr>
          <a:xfrm flipH="1">
            <a:off x="1743958" y="3908461"/>
            <a:ext cx="457200" cy="3970"/>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31" name="Can 30"/>
          <p:cNvSpPr/>
          <p:nvPr/>
        </p:nvSpPr>
        <p:spPr>
          <a:xfrm>
            <a:off x="2201158" y="3603661"/>
            <a:ext cx="609600" cy="609600"/>
          </a:xfrm>
          <a:prstGeom prst="can">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LOG</a:t>
            </a:r>
            <a:endParaRPr lang="en-US" dirty="0">
              <a:solidFill>
                <a:schemeClr val="tx1"/>
              </a:solidFill>
            </a:endParaRPr>
          </a:p>
        </p:txBody>
      </p:sp>
      <p:sp>
        <p:nvSpPr>
          <p:cNvPr id="38" name="Rectangle 37"/>
          <p:cNvSpPr/>
          <p:nvPr/>
        </p:nvSpPr>
        <p:spPr>
          <a:xfrm>
            <a:off x="3341511" y="937772"/>
            <a:ext cx="1362073" cy="34278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Log</a:t>
            </a:r>
            <a:r>
              <a:rPr lang="en-US" smtClean="0">
                <a:solidFill>
                  <a:schemeClr val="tx1"/>
                </a:solidFill>
              </a:rPr>
              <a:t/>
            </a:r>
            <a:br>
              <a:rPr lang="en-US" smtClean="0">
                <a:solidFill>
                  <a:schemeClr val="tx1"/>
                </a:solidFill>
              </a:rPr>
            </a:br>
            <a:r>
              <a:rPr lang="en-US" smtClean="0">
                <a:solidFill>
                  <a:schemeClr val="tx1"/>
                </a:solidFill>
              </a:rPr>
              <a:t>Aggregation</a:t>
            </a:r>
            <a:endParaRPr lang="en-US" dirty="0">
              <a:solidFill>
                <a:schemeClr val="tx1"/>
              </a:solidFill>
            </a:endParaRPr>
          </a:p>
        </p:txBody>
      </p:sp>
      <p:sp>
        <p:nvSpPr>
          <p:cNvPr id="39" name="TextBox 38"/>
          <p:cNvSpPr txBox="1"/>
          <p:nvPr/>
        </p:nvSpPr>
        <p:spPr>
          <a:xfrm rot="16200000">
            <a:off x="2687892" y="1425622"/>
            <a:ext cx="937906" cy="369332"/>
          </a:xfrm>
          <a:prstGeom prst="rect">
            <a:avLst/>
          </a:prstGeom>
          <a:noFill/>
        </p:spPr>
        <p:txBody>
          <a:bodyPr wrap="square" rtlCol="0">
            <a:spAutoFit/>
          </a:bodyPr>
          <a:lstStyle/>
          <a:p>
            <a:pPr algn="ctr" defTabSz="457200">
              <a:defRPr/>
            </a:pPr>
            <a:r>
              <a:rPr lang="en-US" b="1" dirty="0" smtClean="0">
                <a:solidFill>
                  <a:srgbClr val="2E53DF"/>
                </a:solidFill>
              </a:rPr>
              <a:t>EVENT</a:t>
            </a:r>
            <a:endParaRPr lang="en-US" b="1" dirty="0">
              <a:solidFill>
                <a:srgbClr val="2E53DF"/>
              </a:solidFill>
            </a:endParaRPr>
          </a:p>
        </p:txBody>
      </p:sp>
      <p:cxnSp>
        <p:nvCxnSpPr>
          <p:cNvPr id="40" name="Straight Connector 39"/>
          <p:cNvCxnSpPr/>
          <p:nvPr/>
        </p:nvCxnSpPr>
        <p:spPr>
          <a:xfrm flipH="1">
            <a:off x="2819400" y="3880371"/>
            <a:ext cx="530753" cy="0"/>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rot="16200000">
            <a:off x="2696534" y="3332288"/>
            <a:ext cx="937906" cy="369332"/>
          </a:xfrm>
          <a:prstGeom prst="rect">
            <a:avLst/>
          </a:prstGeom>
          <a:noFill/>
        </p:spPr>
        <p:txBody>
          <a:bodyPr wrap="square" rtlCol="0">
            <a:spAutoFit/>
          </a:bodyPr>
          <a:lstStyle/>
          <a:p>
            <a:pPr algn="ctr" defTabSz="457200">
              <a:defRPr/>
            </a:pPr>
            <a:r>
              <a:rPr lang="en-US" b="1" smtClean="0">
                <a:solidFill>
                  <a:srgbClr val="2E53DF"/>
                </a:solidFill>
              </a:rPr>
              <a:t>EVENT</a:t>
            </a:r>
            <a:endParaRPr lang="en-US" b="1" dirty="0">
              <a:solidFill>
                <a:srgbClr val="2E53DF"/>
              </a:solidFill>
            </a:endParaRPr>
          </a:p>
        </p:txBody>
      </p:sp>
      <p:cxnSp>
        <p:nvCxnSpPr>
          <p:cNvPr id="43" name="Straight Connector 42"/>
          <p:cNvCxnSpPr>
            <a:stCxn id="50" idx="1"/>
            <a:endCxn id="38" idx="3"/>
          </p:cNvCxnSpPr>
          <p:nvPr/>
        </p:nvCxnSpPr>
        <p:spPr>
          <a:xfrm flipH="1">
            <a:off x="4703584" y="2651716"/>
            <a:ext cx="478016" cy="1"/>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50" name="Striped Right Arrow 49"/>
          <p:cNvSpPr/>
          <p:nvPr/>
        </p:nvSpPr>
        <p:spPr>
          <a:xfrm>
            <a:off x="5181600" y="2118316"/>
            <a:ext cx="3048000" cy="1066800"/>
          </a:xfrm>
          <a:prstGeom prst="striped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solidFill>
              </a:rPr>
              <a:t>LOG STREAM </a:t>
            </a:r>
            <a:endParaRPr lang="en-US">
              <a:solidFill>
                <a:schemeClr val="tx1"/>
              </a:solidFill>
            </a:endParaRPr>
          </a:p>
        </p:txBody>
      </p:sp>
      <p:sp>
        <p:nvSpPr>
          <p:cNvPr id="57" name="Rectangle 56"/>
          <p:cNvSpPr/>
          <p:nvPr/>
        </p:nvSpPr>
        <p:spPr>
          <a:xfrm>
            <a:off x="5164667" y="914400"/>
            <a:ext cx="1362073" cy="7813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solidFill>
              </a:rPr>
              <a:t>Utility</a:t>
            </a:r>
            <a:endParaRPr lang="en-US" dirty="0">
              <a:solidFill>
                <a:schemeClr val="tx1"/>
              </a:solidFill>
            </a:endParaRPr>
          </a:p>
        </p:txBody>
      </p:sp>
      <p:cxnSp>
        <p:nvCxnSpPr>
          <p:cNvPr id="58" name="Straight Connector 57"/>
          <p:cNvCxnSpPr>
            <a:endCxn id="57" idx="2"/>
          </p:cNvCxnSpPr>
          <p:nvPr/>
        </p:nvCxnSpPr>
        <p:spPr>
          <a:xfrm flipV="1">
            <a:off x="5845704" y="1695740"/>
            <a:ext cx="0" cy="700678"/>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rot="16200000">
            <a:off x="5561416" y="1860981"/>
            <a:ext cx="937906" cy="369332"/>
          </a:xfrm>
          <a:prstGeom prst="rect">
            <a:avLst/>
          </a:prstGeom>
          <a:noFill/>
        </p:spPr>
        <p:txBody>
          <a:bodyPr wrap="square" rtlCol="0">
            <a:spAutoFit/>
          </a:bodyPr>
          <a:lstStyle/>
          <a:p>
            <a:pPr algn="ctr" defTabSz="457200">
              <a:defRPr/>
            </a:pPr>
            <a:r>
              <a:rPr lang="en-US" b="1" smtClean="0">
                <a:solidFill>
                  <a:srgbClr val="2E53DF"/>
                </a:solidFill>
              </a:rPr>
              <a:t>LISTEN</a:t>
            </a:r>
            <a:endParaRPr lang="en-US" b="1" dirty="0">
              <a:solidFill>
                <a:srgbClr val="2E53DF"/>
              </a:solidFill>
            </a:endParaRPr>
          </a:p>
        </p:txBody>
      </p:sp>
      <p:sp>
        <p:nvSpPr>
          <p:cNvPr id="63" name="Rectangle 62"/>
          <p:cNvSpPr/>
          <p:nvPr/>
        </p:nvSpPr>
        <p:spPr>
          <a:xfrm>
            <a:off x="6715127" y="914400"/>
            <a:ext cx="1362073" cy="7813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solidFill>
              </a:rPr>
              <a:t>Utility</a:t>
            </a:r>
            <a:endParaRPr lang="en-US" dirty="0">
              <a:solidFill>
                <a:schemeClr val="tx1"/>
              </a:solidFill>
            </a:endParaRPr>
          </a:p>
        </p:txBody>
      </p:sp>
      <p:cxnSp>
        <p:nvCxnSpPr>
          <p:cNvPr id="64" name="Straight Connector 63"/>
          <p:cNvCxnSpPr>
            <a:endCxn id="63" idx="2"/>
          </p:cNvCxnSpPr>
          <p:nvPr/>
        </p:nvCxnSpPr>
        <p:spPr>
          <a:xfrm flipV="1">
            <a:off x="7396164" y="1695740"/>
            <a:ext cx="0" cy="700678"/>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rot="16200000">
            <a:off x="7111876" y="1860981"/>
            <a:ext cx="937906" cy="369332"/>
          </a:xfrm>
          <a:prstGeom prst="rect">
            <a:avLst/>
          </a:prstGeom>
          <a:noFill/>
        </p:spPr>
        <p:txBody>
          <a:bodyPr wrap="square" rtlCol="0">
            <a:spAutoFit/>
          </a:bodyPr>
          <a:lstStyle/>
          <a:p>
            <a:pPr algn="ctr" defTabSz="457200">
              <a:defRPr/>
            </a:pPr>
            <a:r>
              <a:rPr lang="en-US" b="1" smtClean="0">
                <a:solidFill>
                  <a:srgbClr val="2E53DF"/>
                </a:solidFill>
              </a:rPr>
              <a:t>LISTEN</a:t>
            </a:r>
            <a:endParaRPr lang="en-US" b="1" dirty="0">
              <a:solidFill>
                <a:srgbClr val="2E53DF"/>
              </a:solidFill>
            </a:endParaRPr>
          </a:p>
        </p:txBody>
      </p:sp>
      <p:sp>
        <p:nvSpPr>
          <p:cNvPr id="66" name="Rectangle 65"/>
          <p:cNvSpPr/>
          <p:nvPr/>
        </p:nvSpPr>
        <p:spPr>
          <a:xfrm>
            <a:off x="5181600" y="3638260"/>
            <a:ext cx="1362073" cy="7813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solidFill>
              </a:rPr>
              <a:t>Utility</a:t>
            </a:r>
            <a:endParaRPr lang="en-US" dirty="0">
              <a:solidFill>
                <a:schemeClr val="tx1"/>
              </a:solidFill>
            </a:endParaRPr>
          </a:p>
        </p:txBody>
      </p:sp>
      <p:cxnSp>
        <p:nvCxnSpPr>
          <p:cNvPr id="67" name="Straight Connector 66"/>
          <p:cNvCxnSpPr/>
          <p:nvPr/>
        </p:nvCxnSpPr>
        <p:spPr>
          <a:xfrm flipV="1">
            <a:off x="5862637" y="2938447"/>
            <a:ext cx="0" cy="700678"/>
          </a:xfrm>
          <a:prstGeom prst="line">
            <a:avLst/>
          </a:prstGeom>
          <a:ln>
            <a:headEnd type="none"/>
            <a:tailEnd type="arrow"/>
          </a:ln>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rot="16200000">
            <a:off x="5578349" y="3103688"/>
            <a:ext cx="937906" cy="369332"/>
          </a:xfrm>
          <a:prstGeom prst="rect">
            <a:avLst/>
          </a:prstGeom>
          <a:noFill/>
        </p:spPr>
        <p:txBody>
          <a:bodyPr wrap="square" rtlCol="0">
            <a:spAutoFit/>
          </a:bodyPr>
          <a:lstStyle/>
          <a:p>
            <a:pPr algn="ctr" defTabSz="457200">
              <a:defRPr/>
            </a:pPr>
            <a:r>
              <a:rPr lang="en-US" b="1" smtClean="0">
                <a:solidFill>
                  <a:srgbClr val="2E53DF"/>
                </a:solidFill>
              </a:rPr>
              <a:t>LISTEN</a:t>
            </a:r>
            <a:endParaRPr lang="en-US" b="1" dirty="0">
              <a:solidFill>
                <a:srgbClr val="2E53DF"/>
              </a:solidFill>
            </a:endParaRPr>
          </a:p>
        </p:txBody>
      </p:sp>
      <p:sp>
        <p:nvSpPr>
          <p:cNvPr id="69" name="Rectangle 68"/>
          <p:cNvSpPr/>
          <p:nvPr/>
        </p:nvSpPr>
        <p:spPr>
          <a:xfrm>
            <a:off x="6732060" y="3638260"/>
            <a:ext cx="1362073" cy="7813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solidFill>
              </a:rPr>
              <a:t>Utility</a:t>
            </a:r>
            <a:endParaRPr lang="en-US" dirty="0">
              <a:solidFill>
                <a:schemeClr val="tx1"/>
              </a:solidFill>
            </a:endParaRPr>
          </a:p>
        </p:txBody>
      </p:sp>
      <p:cxnSp>
        <p:nvCxnSpPr>
          <p:cNvPr id="70" name="Straight Connector 69"/>
          <p:cNvCxnSpPr/>
          <p:nvPr/>
        </p:nvCxnSpPr>
        <p:spPr>
          <a:xfrm flipV="1">
            <a:off x="7413097" y="2938447"/>
            <a:ext cx="0" cy="700678"/>
          </a:xfrm>
          <a:prstGeom prst="line">
            <a:avLst/>
          </a:prstGeom>
          <a:ln>
            <a:headEnd type="none"/>
            <a:tailEnd type="arrow"/>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rot="16200000">
            <a:off x="7128809" y="3103688"/>
            <a:ext cx="937906" cy="369332"/>
          </a:xfrm>
          <a:prstGeom prst="rect">
            <a:avLst/>
          </a:prstGeom>
          <a:noFill/>
        </p:spPr>
        <p:txBody>
          <a:bodyPr wrap="square" rtlCol="0">
            <a:spAutoFit/>
          </a:bodyPr>
          <a:lstStyle/>
          <a:p>
            <a:pPr algn="ctr" defTabSz="457200">
              <a:defRPr/>
            </a:pPr>
            <a:r>
              <a:rPr lang="en-US" b="1" smtClean="0">
                <a:solidFill>
                  <a:srgbClr val="2E53DF"/>
                </a:solidFill>
              </a:rPr>
              <a:t>LISTEN</a:t>
            </a:r>
            <a:endParaRPr lang="en-US" b="1" dirty="0">
              <a:solidFill>
                <a:srgbClr val="2E53DF"/>
              </a:solidFill>
            </a:endParaRPr>
          </a:p>
        </p:txBody>
      </p:sp>
    </p:spTree>
    <p:extLst>
      <p:ext uri="{BB962C8B-B14F-4D97-AF65-F5344CB8AC3E}">
        <p14:creationId xmlns:p14="http://schemas.microsoft.com/office/powerpoint/2010/main" val="418935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7. Disposability</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12</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14" name="TextBox 13"/>
          <p:cNvSpPr txBox="1"/>
          <p:nvPr/>
        </p:nvSpPr>
        <p:spPr>
          <a:xfrm>
            <a:off x="428449" y="5205657"/>
            <a:ext cx="8408191" cy="923330"/>
          </a:xfrm>
          <a:prstGeom prst="rect">
            <a:avLst/>
          </a:prstGeom>
          <a:noFill/>
        </p:spPr>
        <p:txBody>
          <a:bodyPr wrap="square" rtlCol="0">
            <a:spAutoFit/>
          </a:bodyPr>
          <a:lstStyle/>
          <a:p>
            <a:pPr defTabSz="457200">
              <a:defRPr/>
            </a:pPr>
            <a:r>
              <a:rPr lang="en-US" dirty="0" smtClean="0"/>
              <a:t>Application instances should be able to be started quickly, and terminate cleanly.  Repair is never done, instances are disposed and replaced. Favor light/thin frameworks over heavy/fat middleware.  This is the key enabler towards scaling out versus scaling up</a:t>
            </a:r>
          </a:p>
        </p:txBody>
      </p:sp>
      <p:pic>
        <p:nvPicPr>
          <p:cNvPr id="8" name="Picture 7"/>
          <p:cNvPicPr>
            <a:picLocks noChangeAspect="1"/>
          </p:cNvPicPr>
          <p:nvPr/>
        </p:nvPicPr>
        <p:blipFill>
          <a:blip r:embed="rId3"/>
          <a:stretch>
            <a:fillRect/>
          </a:stretch>
        </p:blipFill>
        <p:spPr>
          <a:xfrm>
            <a:off x="60544" y="866646"/>
            <a:ext cx="9144000" cy="4080867"/>
          </a:xfrm>
          <a:prstGeom prst="rect">
            <a:avLst/>
          </a:prstGeom>
        </p:spPr>
      </p:pic>
    </p:spTree>
    <p:extLst>
      <p:ext uri="{BB962C8B-B14F-4D97-AF65-F5344CB8AC3E}">
        <p14:creationId xmlns:p14="http://schemas.microsoft.com/office/powerpoint/2010/main" val="17146521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7. Backing Services	</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13</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14" name="TextBox 13"/>
          <p:cNvSpPr txBox="1"/>
          <p:nvPr/>
        </p:nvSpPr>
        <p:spPr>
          <a:xfrm>
            <a:off x="428449" y="5205657"/>
            <a:ext cx="8408191" cy="923330"/>
          </a:xfrm>
          <a:prstGeom prst="rect">
            <a:avLst/>
          </a:prstGeom>
          <a:noFill/>
        </p:spPr>
        <p:txBody>
          <a:bodyPr wrap="square" rtlCol="0">
            <a:spAutoFit/>
          </a:bodyPr>
          <a:lstStyle/>
          <a:p>
            <a:pPr defTabSz="457200">
              <a:defRPr/>
            </a:pPr>
            <a:r>
              <a:rPr lang="en-US" dirty="0" smtClean="0"/>
              <a:t>Treat backing services as attached resources.  They are attached via a URL or other location and and security credentials managed by the </a:t>
            </a:r>
            <a:r>
              <a:rPr lang="en-US" dirty="0" err="1" smtClean="0"/>
              <a:t>config</a:t>
            </a:r>
            <a:r>
              <a:rPr lang="en-US" dirty="0" smtClean="0"/>
              <a:t>.  Resources should be able to be attached and detached to the application on demand without any code changes.</a:t>
            </a:r>
          </a:p>
        </p:txBody>
      </p:sp>
      <p:pic>
        <p:nvPicPr>
          <p:cNvPr id="2" name="Picture 1"/>
          <p:cNvPicPr>
            <a:picLocks noChangeAspect="1"/>
          </p:cNvPicPr>
          <p:nvPr/>
        </p:nvPicPr>
        <p:blipFill>
          <a:blip r:embed="rId3"/>
          <a:stretch>
            <a:fillRect/>
          </a:stretch>
        </p:blipFill>
        <p:spPr>
          <a:xfrm>
            <a:off x="566738" y="1106025"/>
            <a:ext cx="7645512" cy="3980576"/>
          </a:xfrm>
          <a:prstGeom prst="rect">
            <a:avLst/>
          </a:prstGeom>
        </p:spPr>
      </p:pic>
    </p:spTree>
    <p:extLst>
      <p:ext uri="{BB962C8B-B14F-4D97-AF65-F5344CB8AC3E}">
        <p14:creationId xmlns:p14="http://schemas.microsoft.com/office/powerpoint/2010/main" val="14423279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a:t>9</a:t>
            </a:r>
            <a:r>
              <a:rPr lang="en-US" altLang="en-US" dirty="0" smtClean="0"/>
              <a:t>. Environment Parity</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14</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14" name="TextBox 13"/>
          <p:cNvSpPr txBox="1"/>
          <p:nvPr/>
        </p:nvSpPr>
        <p:spPr>
          <a:xfrm>
            <a:off x="428449" y="5205657"/>
            <a:ext cx="8408191" cy="1200329"/>
          </a:xfrm>
          <a:prstGeom prst="rect">
            <a:avLst/>
          </a:prstGeom>
          <a:noFill/>
        </p:spPr>
        <p:txBody>
          <a:bodyPr wrap="square" rtlCol="0">
            <a:spAutoFit/>
          </a:bodyPr>
          <a:lstStyle/>
          <a:p>
            <a:pPr defTabSz="457200">
              <a:defRPr/>
            </a:pPr>
            <a:r>
              <a:rPr lang="en-US" dirty="0" smtClean="0"/>
              <a:t>Keep all environments as similar as possible.  Need to avoid ”it works on my machine” scenario.  Might be impossible to totally maintain consistency, but it should be maximized as much as possible.  Can be mitigated with other factors such as Backing Services, Configuration as Code, </a:t>
            </a:r>
            <a:r>
              <a:rPr lang="en-US" dirty="0" err="1" smtClean="0"/>
              <a:t>etc</a:t>
            </a:r>
            <a:r>
              <a:rPr lang="en-US" dirty="0" smtClean="0"/>
              <a:t> </a:t>
            </a:r>
          </a:p>
        </p:txBody>
      </p:sp>
      <p:pic>
        <p:nvPicPr>
          <p:cNvPr id="3" name="Picture 2"/>
          <p:cNvPicPr>
            <a:picLocks noChangeAspect="1"/>
          </p:cNvPicPr>
          <p:nvPr/>
        </p:nvPicPr>
        <p:blipFill>
          <a:blip r:embed="rId3"/>
          <a:stretch>
            <a:fillRect/>
          </a:stretch>
        </p:blipFill>
        <p:spPr>
          <a:xfrm>
            <a:off x="414338" y="1031081"/>
            <a:ext cx="1581150" cy="1581150"/>
          </a:xfrm>
          <a:prstGeom prst="rect">
            <a:avLst/>
          </a:prstGeom>
        </p:spPr>
      </p:pic>
      <p:pic>
        <p:nvPicPr>
          <p:cNvPr id="8" name="Picture 7"/>
          <p:cNvPicPr>
            <a:picLocks noChangeAspect="1"/>
          </p:cNvPicPr>
          <p:nvPr/>
        </p:nvPicPr>
        <p:blipFill>
          <a:blip r:embed="rId4"/>
          <a:stretch>
            <a:fillRect/>
          </a:stretch>
        </p:blipFill>
        <p:spPr>
          <a:xfrm>
            <a:off x="3505200" y="1135856"/>
            <a:ext cx="1371600" cy="1371600"/>
          </a:xfrm>
          <a:prstGeom prst="rect">
            <a:avLst/>
          </a:prstGeom>
        </p:spPr>
      </p:pic>
      <p:pic>
        <p:nvPicPr>
          <p:cNvPr id="9" name="Picture 8"/>
          <p:cNvPicPr>
            <a:picLocks noChangeAspect="1"/>
          </p:cNvPicPr>
          <p:nvPr/>
        </p:nvPicPr>
        <p:blipFill>
          <a:blip r:embed="rId5"/>
          <a:stretch>
            <a:fillRect/>
          </a:stretch>
        </p:blipFill>
        <p:spPr>
          <a:xfrm>
            <a:off x="6496050" y="1191595"/>
            <a:ext cx="1352550" cy="1352550"/>
          </a:xfrm>
          <a:prstGeom prst="rect">
            <a:avLst/>
          </a:prstGeom>
        </p:spPr>
      </p:pic>
      <p:sp>
        <p:nvSpPr>
          <p:cNvPr id="13" name="TextBox 12"/>
          <p:cNvSpPr txBox="1"/>
          <p:nvPr/>
        </p:nvSpPr>
        <p:spPr>
          <a:xfrm>
            <a:off x="109538" y="2591456"/>
            <a:ext cx="2176462" cy="2308324"/>
          </a:xfrm>
          <a:prstGeom prst="rect">
            <a:avLst/>
          </a:prstGeom>
          <a:noFill/>
        </p:spPr>
        <p:txBody>
          <a:bodyPr wrap="square" rtlCol="0">
            <a:spAutoFit/>
          </a:bodyPr>
          <a:lstStyle/>
          <a:p>
            <a:pPr algn="ctr" defTabSz="457200">
              <a:defRPr/>
            </a:pPr>
            <a:r>
              <a:rPr lang="en-US" b="1" dirty="0" smtClean="0">
                <a:solidFill>
                  <a:srgbClr val="002060"/>
                </a:solidFill>
              </a:rPr>
              <a:t>Time</a:t>
            </a:r>
          </a:p>
          <a:p>
            <a:pPr algn="ctr" defTabSz="457200">
              <a:defRPr/>
            </a:pPr>
            <a:r>
              <a:rPr lang="en-US" i="1" dirty="0"/>
              <a:t>B</a:t>
            </a:r>
            <a:r>
              <a:rPr lang="en-US" i="1" dirty="0" smtClean="0"/>
              <a:t>ecomes more important as the check-in to deployment cycle time decreases.  Days? Months? Minutes</a:t>
            </a:r>
          </a:p>
        </p:txBody>
      </p:sp>
      <p:sp>
        <p:nvSpPr>
          <p:cNvPr id="15" name="TextBox 14"/>
          <p:cNvSpPr txBox="1"/>
          <p:nvPr/>
        </p:nvSpPr>
        <p:spPr>
          <a:xfrm>
            <a:off x="3102769" y="2591456"/>
            <a:ext cx="2176462" cy="1200329"/>
          </a:xfrm>
          <a:prstGeom prst="rect">
            <a:avLst/>
          </a:prstGeom>
          <a:noFill/>
        </p:spPr>
        <p:txBody>
          <a:bodyPr wrap="square" rtlCol="0">
            <a:spAutoFit/>
          </a:bodyPr>
          <a:lstStyle/>
          <a:p>
            <a:pPr algn="ctr" defTabSz="457200">
              <a:defRPr/>
            </a:pPr>
            <a:r>
              <a:rPr lang="en-US" b="1" dirty="0" smtClean="0">
                <a:solidFill>
                  <a:srgbClr val="002060"/>
                </a:solidFill>
              </a:rPr>
              <a:t>People</a:t>
            </a:r>
          </a:p>
          <a:p>
            <a:pPr algn="ctr" defTabSz="457200">
              <a:defRPr/>
            </a:pPr>
            <a:r>
              <a:rPr lang="en-US" i="1" dirty="0" smtClean="0"/>
              <a:t>Specialized Skillsets, or “if you build it, you deploy and run it”</a:t>
            </a:r>
          </a:p>
        </p:txBody>
      </p:sp>
      <p:sp>
        <p:nvSpPr>
          <p:cNvPr id="16" name="TextBox 15"/>
          <p:cNvSpPr txBox="1"/>
          <p:nvPr/>
        </p:nvSpPr>
        <p:spPr>
          <a:xfrm>
            <a:off x="6096000" y="2591456"/>
            <a:ext cx="2176462" cy="2031325"/>
          </a:xfrm>
          <a:prstGeom prst="rect">
            <a:avLst/>
          </a:prstGeom>
          <a:noFill/>
        </p:spPr>
        <p:txBody>
          <a:bodyPr wrap="square" rtlCol="0">
            <a:spAutoFit/>
          </a:bodyPr>
          <a:lstStyle/>
          <a:p>
            <a:pPr algn="ctr" defTabSz="457200">
              <a:defRPr/>
            </a:pPr>
            <a:r>
              <a:rPr lang="en-US" b="1" dirty="0" smtClean="0">
                <a:solidFill>
                  <a:srgbClr val="002060"/>
                </a:solidFill>
              </a:rPr>
              <a:t>Resources</a:t>
            </a:r>
          </a:p>
          <a:p>
            <a:pPr algn="ctr" defTabSz="457200">
              <a:defRPr/>
            </a:pPr>
            <a:r>
              <a:rPr lang="en-US" i="1" dirty="0" smtClean="0"/>
              <a:t>Expensive, specialized resources (Oracle DB), or general purpose open source (</a:t>
            </a:r>
            <a:r>
              <a:rPr lang="en-US" i="1" dirty="0" err="1" smtClean="0"/>
              <a:t>Postgress</a:t>
            </a:r>
            <a:r>
              <a:rPr lang="en-US" i="1" dirty="0" smtClean="0"/>
              <a:t>)</a:t>
            </a:r>
          </a:p>
        </p:txBody>
      </p:sp>
    </p:spTree>
    <p:extLst>
      <p:ext uri="{BB962C8B-B14F-4D97-AF65-F5344CB8AC3E}">
        <p14:creationId xmlns:p14="http://schemas.microsoft.com/office/powerpoint/2010/main" val="269581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10. Administrative Processes</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15</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14" name="TextBox 13"/>
          <p:cNvSpPr txBox="1"/>
          <p:nvPr/>
        </p:nvSpPr>
        <p:spPr>
          <a:xfrm>
            <a:off x="428449" y="5205657"/>
            <a:ext cx="8408191" cy="923330"/>
          </a:xfrm>
          <a:prstGeom prst="rect">
            <a:avLst/>
          </a:prstGeom>
          <a:noFill/>
        </p:spPr>
        <p:txBody>
          <a:bodyPr wrap="square" rtlCol="0">
            <a:spAutoFit/>
          </a:bodyPr>
          <a:lstStyle/>
          <a:p>
            <a:pPr defTabSz="457200">
              <a:defRPr/>
            </a:pPr>
            <a:r>
              <a:rPr lang="en-US" dirty="0" smtClean="0"/>
              <a:t>Run administrative and management tasks as one-off processes. Admin code should be managed and deployed with the underlying application code. Admin actions should execute in the same runtime configuration as the underlying application </a:t>
            </a:r>
          </a:p>
        </p:txBody>
      </p:sp>
      <p:sp>
        <p:nvSpPr>
          <p:cNvPr id="18" name="Rectangle 17"/>
          <p:cNvSpPr/>
          <p:nvPr/>
        </p:nvSpPr>
        <p:spPr>
          <a:xfrm>
            <a:off x="3040188" y="1294235"/>
            <a:ext cx="2263655" cy="212452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mtClean="0">
                <a:solidFill>
                  <a:schemeClr val="tx1"/>
                </a:solidFill>
              </a:rPr>
              <a:t>Runtime</a:t>
            </a:r>
            <a:br>
              <a:rPr lang="en-US" smtClean="0">
                <a:solidFill>
                  <a:schemeClr val="tx1"/>
                </a:solidFill>
              </a:rPr>
            </a:br>
            <a:r>
              <a:rPr lang="en-US" smtClean="0">
                <a:solidFill>
                  <a:schemeClr val="tx1"/>
                </a:solidFill>
              </a:rPr>
              <a:t>Container</a:t>
            </a:r>
            <a:endParaRPr lang="en-US" dirty="0">
              <a:solidFill>
                <a:schemeClr val="tx1"/>
              </a:solidFill>
            </a:endParaRPr>
          </a:p>
        </p:txBody>
      </p:sp>
      <p:sp>
        <p:nvSpPr>
          <p:cNvPr id="19" name="Rectangle 18"/>
          <p:cNvSpPr/>
          <p:nvPr/>
        </p:nvSpPr>
        <p:spPr>
          <a:xfrm>
            <a:off x="3254060" y="2033308"/>
            <a:ext cx="1858757" cy="60166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Application </a:t>
            </a:r>
            <a:br>
              <a:rPr lang="en-US" dirty="0" smtClean="0">
                <a:solidFill>
                  <a:schemeClr val="tx1"/>
                </a:solidFill>
              </a:rPr>
            </a:br>
            <a:r>
              <a:rPr lang="en-US" dirty="0" smtClean="0">
                <a:solidFill>
                  <a:schemeClr val="tx1"/>
                </a:solidFill>
              </a:rPr>
              <a:t>Code</a:t>
            </a:r>
            <a:endParaRPr lang="en-US" dirty="0">
              <a:solidFill>
                <a:schemeClr val="tx1"/>
              </a:solidFill>
            </a:endParaRPr>
          </a:p>
        </p:txBody>
      </p:sp>
      <p:cxnSp>
        <p:nvCxnSpPr>
          <p:cNvPr id="20" name="Straight Connector 19"/>
          <p:cNvCxnSpPr/>
          <p:nvPr/>
        </p:nvCxnSpPr>
        <p:spPr>
          <a:xfrm flipH="1" flipV="1">
            <a:off x="1820987" y="2332153"/>
            <a:ext cx="1447801" cy="1929"/>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846697" y="2755993"/>
            <a:ext cx="1350884" cy="646331"/>
          </a:xfrm>
          <a:prstGeom prst="rect">
            <a:avLst/>
          </a:prstGeom>
          <a:noFill/>
        </p:spPr>
        <p:txBody>
          <a:bodyPr wrap="square" rtlCol="0">
            <a:spAutoFit/>
          </a:bodyPr>
          <a:lstStyle/>
          <a:p>
            <a:pPr algn="ctr" defTabSz="457200">
              <a:defRPr/>
            </a:pPr>
            <a:r>
              <a:rPr lang="en-US" b="1" dirty="0" smtClean="0">
                <a:solidFill>
                  <a:srgbClr val="2E53DF"/>
                </a:solidFill>
              </a:rPr>
              <a:t>Application</a:t>
            </a:r>
            <a:br>
              <a:rPr lang="en-US" b="1" dirty="0" smtClean="0">
                <a:solidFill>
                  <a:srgbClr val="2E53DF"/>
                </a:solidFill>
              </a:rPr>
            </a:br>
            <a:r>
              <a:rPr lang="en-US" b="1" dirty="0" smtClean="0">
                <a:solidFill>
                  <a:srgbClr val="2E53DF"/>
                </a:solidFill>
              </a:rPr>
              <a:t>User</a:t>
            </a:r>
            <a:endParaRPr lang="en-US" b="1" dirty="0">
              <a:solidFill>
                <a:srgbClr val="2E53DF"/>
              </a:solidFill>
            </a:endParaRPr>
          </a:p>
        </p:txBody>
      </p:sp>
      <p:sp>
        <p:nvSpPr>
          <p:cNvPr id="30" name="Rectangle 29"/>
          <p:cNvSpPr/>
          <p:nvPr/>
        </p:nvSpPr>
        <p:spPr>
          <a:xfrm>
            <a:off x="3254060" y="2634968"/>
            <a:ext cx="1858757" cy="60166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Administration</a:t>
            </a:r>
            <a:br>
              <a:rPr lang="en-US" dirty="0" smtClean="0">
                <a:solidFill>
                  <a:schemeClr val="tx1"/>
                </a:solidFill>
              </a:rPr>
            </a:br>
            <a:r>
              <a:rPr lang="en-US" dirty="0" smtClean="0">
                <a:solidFill>
                  <a:schemeClr val="tx1"/>
                </a:solidFill>
              </a:rPr>
              <a:t>Code</a:t>
            </a:r>
            <a:endParaRPr lang="en-US" dirty="0">
              <a:solidFill>
                <a:schemeClr val="tx1"/>
              </a:solidFill>
            </a:endParaRPr>
          </a:p>
        </p:txBody>
      </p:sp>
      <p:pic>
        <p:nvPicPr>
          <p:cNvPr id="10" name="Picture 9"/>
          <p:cNvPicPr>
            <a:picLocks noChangeAspect="1"/>
          </p:cNvPicPr>
          <p:nvPr/>
        </p:nvPicPr>
        <p:blipFill>
          <a:blip r:embed="rId3"/>
          <a:stretch>
            <a:fillRect/>
          </a:stretch>
        </p:blipFill>
        <p:spPr>
          <a:xfrm>
            <a:off x="1099434" y="1910242"/>
            <a:ext cx="889000" cy="889000"/>
          </a:xfrm>
          <a:prstGeom prst="rect">
            <a:avLst/>
          </a:prstGeom>
        </p:spPr>
      </p:pic>
      <p:pic>
        <p:nvPicPr>
          <p:cNvPr id="11" name="Picture 10"/>
          <p:cNvPicPr>
            <a:picLocks noChangeAspect="1"/>
          </p:cNvPicPr>
          <p:nvPr/>
        </p:nvPicPr>
        <p:blipFill>
          <a:blip r:embed="rId4"/>
          <a:stretch>
            <a:fillRect/>
          </a:stretch>
        </p:blipFill>
        <p:spPr>
          <a:xfrm>
            <a:off x="6399443" y="2531097"/>
            <a:ext cx="809401" cy="809401"/>
          </a:xfrm>
          <a:prstGeom prst="rect">
            <a:avLst/>
          </a:prstGeom>
        </p:spPr>
      </p:pic>
      <p:pic>
        <p:nvPicPr>
          <p:cNvPr id="12" name="Picture 11"/>
          <p:cNvPicPr>
            <a:picLocks noChangeAspect="1"/>
          </p:cNvPicPr>
          <p:nvPr/>
        </p:nvPicPr>
        <p:blipFill>
          <a:blip r:embed="rId5"/>
          <a:stretch>
            <a:fillRect/>
          </a:stretch>
        </p:blipFill>
        <p:spPr>
          <a:xfrm>
            <a:off x="3659563" y="3829050"/>
            <a:ext cx="1047750" cy="1047750"/>
          </a:xfrm>
          <a:prstGeom prst="rect">
            <a:avLst/>
          </a:prstGeom>
        </p:spPr>
      </p:pic>
      <p:cxnSp>
        <p:nvCxnSpPr>
          <p:cNvPr id="35" name="Straight Connector 34"/>
          <p:cNvCxnSpPr>
            <a:stCxn id="30" idx="2"/>
            <a:endCxn id="12" idx="0"/>
          </p:cNvCxnSpPr>
          <p:nvPr/>
        </p:nvCxnSpPr>
        <p:spPr>
          <a:xfrm flipH="1">
            <a:off x="4183438" y="3236628"/>
            <a:ext cx="1" cy="592422"/>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1820987" y="4136546"/>
            <a:ext cx="1882657" cy="646331"/>
          </a:xfrm>
          <a:prstGeom prst="rect">
            <a:avLst/>
          </a:prstGeom>
          <a:noFill/>
        </p:spPr>
        <p:txBody>
          <a:bodyPr wrap="square" rtlCol="0">
            <a:spAutoFit/>
          </a:bodyPr>
          <a:lstStyle/>
          <a:p>
            <a:pPr algn="ctr" defTabSz="457200">
              <a:defRPr/>
            </a:pPr>
            <a:r>
              <a:rPr lang="en-US" b="1" dirty="0" smtClean="0">
                <a:solidFill>
                  <a:srgbClr val="2E53DF"/>
                </a:solidFill>
              </a:rPr>
              <a:t>Administrator </a:t>
            </a:r>
            <a:r>
              <a:rPr lang="en-US" b="1" smtClean="0">
                <a:solidFill>
                  <a:srgbClr val="2E53DF"/>
                </a:solidFill>
              </a:rPr>
              <a:t>at Terminal (REPL)</a:t>
            </a:r>
            <a:endParaRPr lang="en-US" b="1" dirty="0">
              <a:solidFill>
                <a:srgbClr val="2E53DF"/>
              </a:solidFill>
            </a:endParaRPr>
          </a:p>
        </p:txBody>
      </p:sp>
      <p:cxnSp>
        <p:nvCxnSpPr>
          <p:cNvPr id="38" name="Straight Connector 37"/>
          <p:cNvCxnSpPr>
            <a:stCxn id="30" idx="3"/>
            <a:endCxn id="11" idx="1"/>
          </p:cNvCxnSpPr>
          <p:nvPr/>
        </p:nvCxnSpPr>
        <p:spPr>
          <a:xfrm>
            <a:off x="5112817" y="2935798"/>
            <a:ext cx="1286626" cy="0"/>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804143" y="2335632"/>
            <a:ext cx="1882657" cy="1200329"/>
          </a:xfrm>
          <a:prstGeom prst="rect">
            <a:avLst/>
          </a:prstGeom>
          <a:noFill/>
        </p:spPr>
        <p:txBody>
          <a:bodyPr wrap="square" rtlCol="0">
            <a:spAutoFit/>
          </a:bodyPr>
          <a:lstStyle/>
          <a:p>
            <a:pPr algn="ctr" defTabSz="457200">
              <a:defRPr/>
            </a:pPr>
            <a:r>
              <a:rPr lang="en-US" b="1" dirty="0" smtClean="0">
                <a:solidFill>
                  <a:srgbClr val="2E53DF"/>
                </a:solidFill>
              </a:rPr>
              <a:t>Timed or </a:t>
            </a:r>
            <a:r>
              <a:rPr lang="en-US" b="1" smtClean="0">
                <a:solidFill>
                  <a:srgbClr val="2E53DF"/>
                </a:solidFill>
              </a:rPr>
              <a:t>scheduled activities (Backups)</a:t>
            </a:r>
            <a:endParaRPr lang="en-US" b="1" dirty="0">
              <a:solidFill>
                <a:srgbClr val="2E53DF"/>
              </a:solidFill>
            </a:endParaRPr>
          </a:p>
        </p:txBody>
      </p:sp>
    </p:spTree>
    <p:extLst>
      <p:ext uri="{BB962C8B-B14F-4D97-AF65-F5344CB8AC3E}">
        <p14:creationId xmlns:p14="http://schemas.microsoft.com/office/powerpoint/2010/main" val="9567321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11. Port Binding</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16</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14" name="TextBox 13"/>
          <p:cNvSpPr txBox="1"/>
          <p:nvPr/>
        </p:nvSpPr>
        <p:spPr>
          <a:xfrm>
            <a:off x="428449" y="5205657"/>
            <a:ext cx="8408191" cy="646331"/>
          </a:xfrm>
          <a:prstGeom prst="rect">
            <a:avLst/>
          </a:prstGeom>
          <a:noFill/>
        </p:spPr>
        <p:txBody>
          <a:bodyPr wrap="square" rtlCol="0">
            <a:spAutoFit/>
          </a:bodyPr>
          <a:lstStyle/>
          <a:p>
            <a:pPr defTabSz="457200">
              <a:defRPr/>
            </a:pPr>
            <a:r>
              <a:rPr lang="en-US" dirty="0" smtClean="0"/>
              <a:t>Export services via port binding.  Use a service discovery mechanism to locate and bind to other services.  Examples, ETCD and Consul </a:t>
            </a:r>
            <a:r>
              <a:rPr lang="mr-IN" dirty="0" smtClean="0"/>
              <a:t>–</a:t>
            </a:r>
            <a:r>
              <a:rPr lang="en-US" dirty="0" smtClean="0"/>
              <a:t> basically a highly dynamic DNS service</a:t>
            </a:r>
          </a:p>
        </p:txBody>
      </p:sp>
      <p:sp>
        <p:nvSpPr>
          <p:cNvPr id="21" name="Rectangle 20"/>
          <p:cNvSpPr/>
          <p:nvPr/>
        </p:nvSpPr>
        <p:spPr>
          <a:xfrm>
            <a:off x="838200" y="990600"/>
            <a:ext cx="2209800" cy="3962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mtClean="0">
                <a:solidFill>
                  <a:schemeClr val="tx1"/>
                </a:solidFill>
              </a:rPr>
              <a:t>Runtime</a:t>
            </a:r>
            <a:br>
              <a:rPr lang="en-US" smtClean="0">
                <a:solidFill>
                  <a:schemeClr val="tx1"/>
                </a:solidFill>
              </a:rPr>
            </a:br>
            <a:r>
              <a:rPr lang="en-US" smtClean="0">
                <a:solidFill>
                  <a:schemeClr val="tx1"/>
                </a:solidFill>
              </a:rPr>
              <a:t>Container</a:t>
            </a:r>
            <a:endParaRPr lang="en-US" dirty="0">
              <a:solidFill>
                <a:schemeClr val="tx1"/>
              </a:solidFill>
            </a:endParaRPr>
          </a:p>
        </p:txBody>
      </p:sp>
      <p:sp>
        <p:nvSpPr>
          <p:cNvPr id="22" name="Rectangle 21"/>
          <p:cNvSpPr/>
          <p:nvPr/>
        </p:nvSpPr>
        <p:spPr>
          <a:xfrm>
            <a:off x="1071828" y="1671457"/>
            <a:ext cx="1732316" cy="922611"/>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Runtime Environment</a:t>
            </a:r>
          </a:p>
          <a:p>
            <a:pPr algn="ctr"/>
            <a:r>
              <a:rPr lang="en-US" dirty="0" smtClean="0">
                <a:solidFill>
                  <a:schemeClr val="tx1"/>
                </a:solidFill>
              </a:rPr>
              <a:t>(</a:t>
            </a:r>
            <a:r>
              <a:rPr lang="en-US" dirty="0" err="1" smtClean="0">
                <a:solidFill>
                  <a:schemeClr val="tx1"/>
                </a:solidFill>
              </a:rPr>
              <a:t>Config</a:t>
            </a:r>
            <a:r>
              <a:rPr lang="en-US" dirty="0" smtClean="0">
                <a:solidFill>
                  <a:schemeClr val="tx1"/>
                </a:solidFill>
              </a:rPr>
              <a:t>)</a:t>
            </a:r>
            <a:endParaRPr lang="en-US" dirty="0">
              <a:solidFill>
                <a:schemeClr val="tx1"/>
              </a:solidFill>
            </a:endParaRPr>
          </a:p>
        </p:txBody>
      </p:sp>
      <p:sp>
        <p:nvSpPr>
          <p:cNvPr id="23" name="Rectangle 22"/>
          <p:cNvSpPr/>
          <p:nvPr/>
        </p:nvSpPr>
        <p:spPr>
          <a:xfrm>
            <a:off x="1071828" y="3103246"/>
            <a:ext cx="1732316" cy="1678198"/>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smtClean="0">
                <a:solidFill>
                  <a:schemeClr val="tx1"/>
                </a:solidFill>
              </a:rPr>
              <a:t>Running Code</a:t>
            </a:r>
            <a:endParaRPr lang="en-US" dirty="0">
              <a:solidFill>
                <a:schemeClr val="tx1"/>
              </a:solidFill>
            </a:endParaRPr>
          </a:p>
        </p:txBody>
      </p:sp>
      <p:cxnSp>
        <p:nvCxnSpPr>
          <p:cNvPr id="24" name="Straight Connector 23"/>
          <p:cNvCxnSpPr/>
          <p:nvPr/>
        </p:nvCxnSpPr>
        <p:spPr>
          <a:xfrm>
            <a:off x="1905000" y="2594068"/>
            <a:ext cx="0" cy="486029"/>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1186128" y="3508072"/>
            <a:ext cx="1503716" cy="606728"/>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smtClean="0">
                <a:solidFill>
                  <a:schemeClr val="bg1"/>
                </a:solidFill>
              </a:rPr>
              <a:t>Bootstrap</a:t>
            </a:r>
          </a:p>
          <a:p>
            <a:pPr algn="ctr"/>
            <a:r>
              <a:rPr lang="en-US" dirty="0" smtClean="0">
                <a:solidFill>
                  <a:schemeClr val="bg1"/>
                </a:solidFill>
              </a:rPr>
              <a:t>To Port</a:t>
            </a:r>
            <a:endParaRPr lang="en-US" dirty="0">
              <a:solidFill>
                <a:schemeClr val="bg1"/>
              </a:solidFill>
            </a:endParaRPr>
          </a:p>
        </p:txBody>
      </p:sp>
      <p:sp>
        <p:nvSpPr>
          <p:cNvPr id="26" name="Rectangle 25"/>
          <p:cNvSpPr/>
          <p:nvPr/>
        </p:nvSpPr>
        <p:spPr>
          <a:xfrm>
            <a:off x="1186128" y="4232640"/>
            <a:ext cx="1503716" cy="398448"/>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mtClean="0">
                <a:solidFill>
                  <a:schemeClr val="bg1"/>
                </a:solidFill>
              </a:rPr>
              <a:t>Discover</a:t>
            </a:r>
            <a:endParaRPr lang="en-US" dirty="0">
              <a:solidFill>
                <a:schemeClr val="bg1"/>
              </a:solidFill>
            </a:endParaRPr>
          </a:p>
        </p:txBody>
      </p:sp>
      <p:sp>
        <p:nvSpPr>
          <p:cNvPr id="2" name="Oval 1"/>
          <p:cNvSpPr/>
          <p:nvPr/>
        </p:nvSpPr>
        <p:spPr>
          <a:xfrm>
            <a:off x="480688" y="3659036"/>
            <a:ext cx="304800" cy="304800"/>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a:stCxn id="2" idx="6"/>
            <a:endCxn id="25" idx="1"/>
          </p:cNvCxnSpPr>
          <p:nvPr/>
        </p:nvCxnSpPr>
        <p:spPr>
          <a:xfrm>
            <a:off x="785488" y="3811436"/>
            <a:ext cx="400640" cy="0"/>
          </a:xfrm>
          <a:prstGeom prst="line">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4763294" y="980957"/>
            <a:ext cx="2209800" cy="43252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mtClean="0">
                <a:solidFill>
                  <a:schemeClr val="tx1"/>
                </a:solidFill>
              </a:rPr>
              <a:t>Service Discovery</a:t>
            </a:r>
            <a:endParaRPr lang="en-US" dirty="0">
              <a:solidFill>
                <a:schemeClr val="tx1"/>
              </a:solidFill>
            </a:endParaRPr>
          </a:p>
        </p:txBody>
      </p:sp>
      <p:cxnSp>
        <p:nvCxnSpPr>
          <p:cNvPr id="17" name="Elbow Connector 16"/>
          <p:cNvCxnSpPr>
            <a:stCxn id="25" idx="3"/>
            <a:endCxn id="36" idx="1"/>
          </p:cNvCxnSpPr>
          <p:nvPr/>
        </p:nvCxnSpPr>
        <p:spPr>
          <a:xfrm flipV="1">
            <a:off x="2689844" y="1197220"/>
            <a:ext cx="2073450" cy="261421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rot="16200000">
            <a:off x="3230205" y="2062565"/>
            <a:ext cx="1350884" cy="369332"/>
          </a:xfrm>
          <a:prstGeom prst="rect">
            <a:avLst/>
          </a:prstGeom>
          <a:noFill/>
        </p:spPr>
        <p:txBody>
          <a:bodyPr wrap="square" rtlCol="0">
            <a:spAutoFit/>
          </a:bodyPr>
          <a:lstStyle/>
          <a:p>
            <a:pPr algn="ctr" defTabSz="457200">
              <a:defRPr/>
            </a:pPr>
            <a:r>
              <a:rPr lang="en-US" b="1" smtClean="0">
                <a:solidFill>
                  <a:srgbClr val="2E53DF"/>
                </a:solidFill>
              </a:rPr>
              <a:t>Advertise</a:t>
            </a:r>
            <a:endParaRPr lang="en-US" b="1" dirty="0">
              <a:solidFill>
                <a:srgbClr val="2E53DF"/>
              </a:solidFill>
            </a:endParaRPr>
          </a:p>
        </p:txBody>
      </p:sp>
      <p:cxnSp>
        <p:nvCxnSpPr>
          <p:cNvPr id="45" name="Elbow Connector 44"/>
          <p:cNvCxnSpPr>
            <a:stCxn id="26" idx="3"/>
            <a:endCxn id="36" idx="2"/>
          </p:cNvCxnSpPr>
          <p:nvPr/>
        </p:nvCxnSpPr>
        <p:spPr>
          <a:xfrm flipV="1">
            <a:off x="2689844" y="1413482"/>
            <a:ext cx="3178350" cy="301838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rot="16200000">
            <a:off x="5395412" y="2353671"/>
            <a:ext cx="1350884" cy="369332"/>
          </a:xfrm>
          <a:prstGeom prst="rect">
            <a:avLst/>
          </a:prstGeom>
          <a:noFill/>
        </p:spPr>
        <p:txBody>
          <a:bodyPr wrap="square" rtlCol="0">
            <a:spAutoFit/>
          </a:bodyPr>
          <a:lstStyle/>
          <a:p>
            <a:pPr algn="ctr" defTabSz="457200">
              <a:defRPr/>
            </a:pPr>
            <a:r>
              <a:rPr lang="en-US" b="1" dirty="0" smtClean="0">
                <a:solidFill>
                  <a:srgbClr val="2E53DF"/>
                </a:solidFill>
              </a:rPr>
              <a:t>Discover</a:t>
            </a:r>
            <a:endParaRPr lang="en-US" b="1" dirty="0">
              <a:solidFill>
                <a:srgbClr val="2E53DF"/>
              </a:solidFill>
            </a:endParaRPr>
          </a:p>
        </p:txBody>
      </p:sp>
    </p:spTree>
    <p:extLst>
      <p:ext uri="{BB962C8B-B14F-4D97-AF65-F5344CB8AC3E}">
        <p14:creationId xmlns:p14="http://schemas.microsoft.com/office/powerpoint/2010/main" val="1138467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12. Stateless Processes</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17</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14" name="TextBox 13"/>
          <p:cNvSpPr txBox="1"/>
          <p:nvPr/>
        </p:nvSpPr>
        <p:spPr>
          <a:xfrm>
            <a:off x="428449" y="5205657"/>
            <a:ext cx="8408191" cy="923330"/>
          </a:xfrm>
          <a:prstGeom prst="rect">
            <a:avLst/>
          </a:prstGeom>
          <a:noFill/>
        </p:spPr>
        <p:txBody>
          <a:bodyPr wrap="square" rtlCol="0">
            <a:spAutoFit/>
          </a:bodyPr>
          <a:lstStyle/>
          <a:p>
            <a:pPr defTabSz="457200">
              <a:defRPr/>
            </a:pPr>
            <a:r>
              <a:rPr lang="en-US" dirty="0" smtClean="0"/>
              <a:t>Services should be “share nothing” and stateless.  Any state or persistence operations should be handled in a backing service such as a cache or database.  This is a key attribute of resiliency and scale</a:t>
            </a:r>
          </a:p>
        </p:txBody>
      </p:sp>
      <p:sp>
        <p:nvSpPr>
          <p:cNvPr id="9" name="Rectangle 8"/>
          <p:cNvSpPr/>
          <p:nvPr/>
        </p:nvSpPr>
        <p:spPr>
          <a:xfrm>
            <a:off x="2768172" y="1400708"/>
            <a:ext cx="2263655" cy="162498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mtClean="0">
                <a:solidFill>
                  <a:schemeClr val="tx1"/>
                </a:solidFill>
              </a:rPr>
              <a:t>Runtime</a:t>
            </a:r>
            <a:br>
              <a:rPr lang="en-US" smtClean="0">
                <a:solidFill>
                  <a:schemeClr val="tx1"/>
                </a:solidFill>
              </a:rPr>
            </a:br>
            <a:r>
              <a:rPr lang="en-US" smtClean="0">
                <a:solidFill>
                  <a:schemeClr val="tx1"/>
                </a:solidFill>
              </a:rPr>
              <a:t>Container</a:t>
            </a:r>
            <a:endParaRPr lang="en-US" dirty="0">
              <a:solidFill>
                <a:schemeClr val="tx1"/>
              </a:solidFill>
            </a:endParaRPr>
          </a:p>
        </p:txBody>
      </p:sp>
      <p:sp>
        <p:nvSpPr>
          <p:cNvPr id="10" name="Rectangle 9"/>
          <p:cNvSpPr/>
          <p:nvPr/>
        </p:nvSpPr>
        <p:spPr>
          <a:xfrm>
            <a:off x="2982044" y="2139781"/>
            <a:ext cx="1858757" cy="60166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Application </a:t>
            </a:r>
            <a:br>
              <a:rPr lang="en-US" dirty="0" smtClean="0">
                <a:solidFill>
                  <a:schemeClr val="tx1"/>
                </a:solidFill>
              </a:rPr>
            </a:br>
            <a:r>
              <a:rPr lang="en-US" dirty="0" smtClean="0">
                <a:solidFill>
                  <a:schemeClr val="tx1"/>
                </a:solidFill>
              </a:rPr>
              <a:t>Code</a:t>
            </a:r>
            <a:endParaRPr lang="en-US" dirty="0">
              <a:solidFill>
                <a:schemeClr val="tx1"/>
              </a:solidFill>
            </a:endParaRPr>
          </a:p>
        </p:txBody>
      </p:sp>
      <p:cxnSp>
        <p:nvCxnSpPr>
          <p:cNvPr id="11" name="Straight Connector 10"/>
          <p:cNvCxnSpPr/>
          <p:nvPr/>
        </p:nvCxnSpPr>
        <p:spPr>
          <a:xfrm flipH="1" flipV="1">
            <a:off x="1548971" y="2438626"/>
            <a:ext cx="1447801" cy="1929"/>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74681" y="2862466"/>
            <a:ext cx="1350884" cy="646331"/>
          </a:xfrm>
          <a:prstGeom prst="rect">
            <a:avLst/>
          </a:prstGeom>
          <a:noFill/>
        </p:spPr>
        <p:txBody>
          <a:bodyPr wrap="square" rtlCol="0">
            <a:spAutoFit/>
          </a:bodyPr>
          <a:lstStyle/>
          <a:p>
            <a:pPr algn="ctr" defTabSz="457200">
              <a:defRPr/>
            </a:pPr>
            <a:r>
              <a:rPr lang="en-US" b="1" dirty="0" smtClean="0">
                <a:solidFill>
                  <a:srgbClr val="2E53DF"/>
                </a:solidFill>
              </a:rPr>
              <a:t>Application</a:t>
            </a:r>
            <a:br>
              <a:rPr lang="en-US" b="1" dirty="0" smtClean="0">
                <a:solidFill>
                  <a:srgbClr val="2E53DF"/>
                </a:solidFill>
              </a:rPr>
            </a:br>
            <a:r>
              <a:rPr lang="en-US" b="1" dirty="0" smtClean="0">
                <a:solidFill>
                  <a:srgbClr val="2E53DF"/>
                </a:solidFill>
              </a:rPr>
              <a:t>User</a:t>
            </a:r>
            <a:endParaRPr lang="en-US" b="1" dirty="0">
              <a:solidFill>
                <a:srgbClr val="2E53DF"/>
              </a:solidFill>
            </a:endParaRPr>
          </a:p>
        </p:txBody>
      </p:sp>
      <p:pic>
        <p:nvPicPr>
          <p:cNvPr id="15" name="Picture 14"/>
          <p:cNvPicPr>
            <a:picLocks noChangeAspect="1"/>
          </p:cNvPicPr>
          <p:nvPr/>
        </p:nvPicPr>
        <p:blipFill>
          <a:blip r:embed="rId3"/>
          <a:stretch>
            <a:fillRect/>
          </a:stretch>
        </p:blipFill>
        <p:spPr>
          <a:xfrm>
            <a:off x="827418" y="2016715"/>
            <a:ext cx="889000" cy="889000"/>
          </a:xfrm>
          <a:prstGeom prst="rect">
            <a:avLst/>
          </a:prstGeom>
        </p:spPr>
      </p:pic>
      <p:sp>
        <p:nvSpPr>
          <p:cNvPr id="22" name="Rectangle 21"/>
          <p:cNvSpPr/>
          <p:nvPr/>
        </p:nvSpPr>
        <p:spPr>
          <a:xfrm>
            <a:off x="5661145" y="1326738"/>
            <a:ext cx="2263655" cy="24832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mtClean="0">
                <a:solidFill>
                  <a:schemeClr val="tx1"/>
                </a:solidFill>
              </a:rPr>
              <a:t>Backing Services for State</a:t>
            </a:r>
            <a:endParaRPr lang="en-US" dirty="0">
              <a:solidFill>
                <a:schemeClr val="tx1"/>
              </a:solidFill>
            </a:endParaRPr>
          </a:p>
        </p:txBody>
      </p:sp>
      <p:sp>
        <p:nvSpPr>
          <p:cNvPr id="23" name="Rectangle 22"/>
          <p:cNvSpPr/>
          <p:nvPr/>
        </p:nvSpPr>
        <p:spPr>
          <a:xfrm>
            <a:off x="5863593" y="2137796"/>
            <a:ext cx="1858757" cy="60166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Database</a:t>
            </a:r>
            <a:endParaRPr lang="en-US" dirty="0">
              <a:solidFill>
                <a:schemeClr val="tx1"/>
              </a:solidFill>
            </a:endParaRPr>
          </a:p>
        </p:txBody>
      </p:sp>
      <p:sp>
        <p:nvSpPr>
          <p:cNvPr id="24" name="Rectangle 23"/>
          <p:cNvSpPr/>
          <p:nvPr/>
        </p:nvSpPr>
        <p:spPr>
          <a:xfrm>
            <a:off x="5874434" y="2835269"/>
            <a:ext cx="1858757" cy="60166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Distributed Cache</a:t>
            </a:r>
            <a:endParaRPr lang="en-US" dirty="0">
              <a:solidFill>
                <a:schemeClr val="tx1"/>
              </a:solidFill>
            </a:endParaRPr>
          </a:p>
        </p:txBody>
      </p:sp>
      <p:cxnSp>
        <p:nvCxnSpPr>
          <p:cNvPr id="25" name="Straight Connector 24"/>
          <p:cNvCxnSpPr>
            <a:endCxn id="10" idx="3"/>
          </p:cNvCxnSpPr>
          <p:nvPr/>
        </p:nvCxnSpPr>
        <p:spPr>
          <a:xfrm flipH="1">
            <a:off x="4840801" y="2433945"/>
            <a:ext cx="820342" cy="6666"/>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52695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13. Concurrency</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18</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14" name="TextBox 13"/>
          <p:cNvSpPr txBox="1"/>
          <p:nvPr/>
        </p:nvSpPr>
        <p:spPr>
          <a:xfrm>
            <a:off x="428449" y="5205657"/>
            <a:ext cx="8408191" cy="923330"/>
          </a:xfrm>
          <a:prstGeom prst="rect">
            <a:avLst/>
          </a:prstGeom>
          <a:noFill/>
        </p:spPr>
        <p:txBody>
          <a:bodyPr wrap="square" rtlCol="0">
            <a:spAutoFit/>
          </a:bodyPr>
          <a:lstStyle/>
          <a:p>
            <a:pPr defTabSz="457200">
              <a:defRPr/>
            </a:pPr>
            <a:r>
              <a:rPr lang="en-US" dirty="0" smtClean="0"/>
              <a:t>Scale out via the process model.  Dynamically be able to start and stop various aspects of your application based on load or needs.  This is different from a scale-up model where scaling involves increasing all services equally.</a:t>
            </a:r>
          </a:p>
        </p:txBody>
      </p:sp>
      <p:pic>
        <p:nvPicPr>
          <p:cNvPr id="2" name="Picture 1"/>
          <p:cNvPicPr>
            <a:picLocks noChangeAspect="1"/>
          </p:cNvPicPr>
          <p:nvPr/>
        </p:nvPicPr>
        <p:blipFill>
          <a:blip r:embed="rId3"/>
          <a:stretch>
            <a:fillRect/>
          </a:stretch>
        </p:blipFill>
        <p:spPr>
          <a:xfrm>
            <a:off x="2195542" y="869175"/>
            <a:ext cx="4488793" cy="4093352"/>
          </a:xfrm>
          <a:prstGeom prst="rect">
            <a:avLst/>
          </a:prstGeom>
        </p:spPr>
      </p:pic>
    </p:spTree>
    <p:extLst>
      <p:ext uri="{BB962C8B-B14F-4D97-AF65-F5344CB8AC3E}">
        <p14:creationId xmlns:p14="http://schemas.microsoft.com/office/powerpoint/2010/main" val="6674480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14. Telemetry </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19</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14" name="TextBox 13"/>
          <p:cNvSpPr txBox="1"/>
          <p:nvPr/>
        </p:nvSpPr>
        <p:spPr>
          <a:xfrm>
            <a:off x="428449" y="5205657"/>
            <a:ext cx="8408191" cy="646331"/>
          </a:xfrm>
          <a:prstGeom prst="rect">
            <a:avLst/>
          </a:prstGeom>
          <a:noFill/>
        </p:spPr>
        <p:txBody>
          <a:bodyPr wrap="square" rtlCol="0">
            <a:spAutoFit/>
          </a:bodyPr>
          <a:lstStyle/>
          <a:p>
            <a:pPr defTabSz="457200">
              <a:defRPr/>
            </a:pPr>
            <a:r>
              <a:rPr lang="en-US" dirty="0" smtClean="0"/>
              <a:t>All well designed application have built in instrumentation to communicate on application health (e.g., performance, errors, resources, </a:t>
            </a:r>
            <a:r>
              <a:rPr lang="en-US" dirty="0" err="1" smtClean="0"/>
              <a:t>etc</a:t>
            </a:r>
            <a:r>
              <a:rPr lang="en-US" dirty="0" smtClean="0"/>
              <a:t>)</a:t>
            </a:r>
          </a:p>
        </p:txBody>
      </p:sp>
      <p:sp>
        <p:nvSpPr>
          <p:cNvPr id="9" name="Rectangle 8"/>
          <p:cNvSpPr/>
          <p:nvPr/>
        </p:nvSpPr>
        <p:spPr>
          <a:xfrm>
            <a:off x="838200" y="990600"/>
            <a:ext cx="2209800" cy="3962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mtClean="0">
                <a:solidFill>
                  <a:schemeClr val="tx1"/>
                </a:solidFill>
              </a:rPr>
              <a:t>Runtime</a:t>
            </a:r>
            <a:br>
              <a:rPr lang="en-US" smtClean="0">
                <a:solidFill>
                  <a:schemeClr val="tx1"/>
                </a:solidFill>
              </a:rPr>
            </a:br>
            <a:r>
              <a:rPr lang="en-US" smtClean="0">
                <a:solidFill>
                  <a:schemeClr val="tx1"/>
                </a:solidFill>
              </a:rPr>
              <a:t>Container</a:t>
            </a:r>
            <a:endParaRPr lang="en-US" dirty="0">
              <a:solidFill>
                <a:schemeClr val="tx1"/>
              </a:solidFill>
            </a:endParaRPr>
          </a:p>
        </p:txBody>
      </p:sp>
      <p:sp>
        <p:nvSpPr>
          <p:cNvPr id="10" name="Rectangle 9"/>
          <p:cNvSpPr/>
          <p:nvPr/>
        </p:nvSpPr>
        <p:spPr>
          <a:xfrm>
            <a:off x="1071828" y="1671457"/>
            <a:ext cx="1732316" cy="922611"/>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Runtime Environment</a:t>
            </a:r>
          </a:p>
          <a:p>
            <a:pPr algn="ctr"/>
            <a:r>
              <a:rPr lang="en-US" dirty="0" smtClean="0">
                <a:solidFill>
                  <a:schemeClr val="tx1"/>
                </a:solidFill>
              </a:rPr>
              <a:t>(</a:t>
            </a:r>
            <a:r>
              <a:rPr lang="en-US" dirty="0" err="1" smtClean="0">
                <a:solidFill>
                  <a:schemeClr val="tx1"/>
                </a:solidFill>
              </a:rPr>
              <a:t>Config</a:t>
            </a:r>
            <a:r>
              <a:rPr lang="en-US" dirty="0" smtClean="0">
                <a:solidFill>
                  <a:schemeClr val="tx1"/>
                </a:solidFill>
              </a:rPr>
              <a:t>)</a:t>
            </a:r>
            <a:endParaRPr lang="en-US" dirty="0">
              <a:solidFill>
                <a:schemeClr val="tx1"/>
              </a:solidFill>
            </a:endParaRPr>
          </a:p>
        </p:txBody>
      </p:sp>
      <p:sp>
        <p:nvSpPr>
          <p:cNvPr id="11" name="Rectangle 10"/>
          <p:cNvSpPr/>
          <p:nvPr/>
        </p:nvSpPr>
        <p:spPr>
          <a:xfrm>
            <a:off x="1071828" y="3103246"/>
            <a:ext cx="1732316" cy="1678198"/>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smtClean="0">
                <a:solidFill>
                  <a:schemeClr val="tx1"/>
                </a:solidFill>
              </a:rPr>
              <a:t>Running Code</a:t>
            </a:r>
            <a:endParaRPr lang="en-US" dirty="0">
              <a:solidFill>
                <a:schemeClr val="tx1"/>
              </a:solidFill>
            </a:endParaRPr>
          </a:p>
        </p:txBody>
      </p:sp>
      <p:cxnSp>
        <p:nvCxnSpPr>
          <p:cNvPr id="12" name="Straight Connector 11"/>
          <p:cNvCxnSpPr/>
          <p:nvPr/>
        </p:nvCxnSpPr>
        <p:spPr>
          <a:xfrm>
            <a:off x="1905000" y="2594068"/>
            <a:ext cx="0" cy="486029"/>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1125184" y="4117672"/>
            <a:ext cx="1618016" cy="606728"/>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solidFill>
                  <a:schemeClr val="bg1"/>
                </a:solidFill>
              </a:rPr>
              <a:t>Built-In</a:t>
            </a:r>
            <a:br>
              <a:rPr lang="en-US" sz="1600" dirty="0" smtClean="0">
                <a:solidFill>
                  <a:schemeClr val="bg1"/>
                </a:solidFill>
              </a:rPr>
            </a:br>
            <a:r>
              <a:rPr lang="en-US" sz="1600" dirty="0" smtClean="0">
                <a:solidFill>
                  <a:schemeClr val="bg1"/>
                </a:solidFill>
              </a:rPr>
              <a:t>Instrumentation</a:t>
            </a:r>
            <a:endParaRPr lang="en-US" sz="1600" dirty="0">
              <a:solidFill>
                <a:schemeClr val="bg1"/>
              </a:solidFill>
            </a:endParaRPr>
          </a:p>
        </p:txBody>
      </p:sp>
      <p:cxnSp>
        <p:nvCxnSpPr>
          <p:cNvPr id="21" name="Elbow Connector 20"/>
          <p:cNvCxnSpPr>
            <a:stCxn id="13" idx="3"/>
            <a:endCxn id="24" idx="1"/>
          </p:cNvCxnSpPr>
          <p:nvPr/>
        </p:nvCxnSpPr>
        <p:spPr>
          <a:xfrm flipV="1">
            <a:off x="2743200" y="1858738"/>
            <a:ext cx="1054394" cy="256229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16200000">
            <a:off x="2564006" y="2913778"/>
            <a:ext cx="1777290" cy="369332"/>
          </a:xfrm>
          <a:prstGeom prst="rect">
            <a:avLst/>
          </a:prstGeom>
          <a:noFill/>
        </p:spPr>
        <p:txBody>
          <a:bodyPr wrap="square" rtlCol="0">
            <a:spAutoFit/>
          </a:bodyPr>
          <a:lstStyle/>
          <a:p>
            <a:pPr algn="ctr" defTabSz="457200">
              <a:defRPr/>
            </a:pPr>
            <a:r>
              <a:rPr lang="en-US" b="1" smtClean="0">
                <a:solidFill>
                  <a:srgbClr val="2E53DF"/>
                </a:solidFill>
              </a:rPr>
              <a:t>Telemetry Data</a:t>
            </a:r>
            <a:endParaRPr lang="en-US" b="1" dirty="0">
              <a:solidFill>
                <a:srgbClr val="2E53DF"/>
              </a:solidFill>
            </a:endParaRPr>
          </a:p>
        </p:txBody>
      </p:sp>
      <p:sp>
        <p:nvSpPr>
          <p:cNvPr id="23" name="Rectangle 22"/>
          <p:cNvSpPr/>
          <p:nvPr/>
        </p:nvSpPr>
        <p:spPr>
          <a:xfrm>
            <a:off x="1125184" y="3431872"/>
            <a:ext cx="1618016" cy="606728"/>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solidFill>
                  <a:schemeClr val="bg1"/>
                </a:solidFill>
              </a:rPr>
              <a:t>Application</a:t>
            </a:r>
            <a:br>
              <a:rPr lang="en-US" sz="1600" dirty="0" smtClean="0">
                <a:solidFill>
                  <a:schemeClr val="bg1"/>
                </a:solidFill>
              </a:rPr>
            </a:br>
            <a:r>
              <a:rPr lang="en-US" sz="1600" dirty="0" smtClean="0">
                <a:solidFill>
                  <a:schemeClr val="bg1"/>
                </a:solidFill>
              </a:rPr>
              <a:t>Code</a:t>
            </a:r>
            <a:endParaRPr lang="en-US" sz="1600" dirty="0">
              <a:solidFill>
                <a:schemeClr val="bg1"/>
              </a:solidFill>
            </a:endParaRPr>
          </a:p>
        </p:txBody>
      </p:sp>
      <p:sp>
        <p:nvSpPr>
          <p:cNvPr id="24" name="Striped Right Arrow 23"/>
          <p:cNvSpPr/>
          <p:nvPr/>
        </p:nvSpPr>
        <p:spPr>
          <a:xfrm>
            <a:off x="3797594" y="1325338"/>
            <a:ext cx="4203405" cy="1066800"/>
          </a:xfrm>
          <a:prstGeom prst="striped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solidFill>
              </a:rPr>
              <a:t>INSTRUMENTATION STREAM </a:t>
            </a:r>
            <a:endParaRPr lang="en-US">
              <a:solidFill>
                <a:schemeClr val="tx1"/>
              </a:solidFill>
            </a:endParaRPr>
          </a:p>
        </p:txBody>
      </p:sp>
      <p:sp>
        <p:nvSpPr>
          <p:cNvPr id="27" name="Rectangle 26"/>
          <p:cNvSpPr/>
          <p:nvPr/>
        </p:nvSpPr>
        <p:spPr>
          <a:xfrm>
            <a:off x="3886199" y="4117672"/>
            <a:ext cx="1362073" cy="7813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Admin</a:t>
            </a:r>
            <a:br>
              <a:rPr lang="en-US" dirty="0" smtClean="0">
                <a:solidFill>
                  <a:schemeClr val="tx1"/>
                </a:solidFill>
              </a:rPr>
            </a:br>
            <a:r>
              <a:rPr lang="en-US" dirty="0" smtClean="0">
                <a:solidFill>
                  <a:schemeClr val="tx1"/>
                </a:solidFill>
              </a:rPr>
              <a:t>Console</a:t>
            </a:r>
            <a:endParaRPr lang="en-US" dirty="0">
              <a:solidFill>
                <a:schemeClr val="tx1"/>
              </a:solidFill>
            </a:endParaRPr>
          </a:p>
        </p:txBody>
      </p:sp>
      <p:cxnSp>
        <p:nvCxnSpPr>
          <p:cNvPr id="28" name="Straight Connector 27"/>
          <p:cNvCxnSpPr/>
          <p:nvPr/>
        </p:nvCxnSpPr>
        <p:spPr>
          <a:xfrm flipV="1">
            <a:off x="4567236" y="2133600"/>
            <a:ext cx="0" cy="1984937"/>
          </a:xfrm>
          <a:prstGeom prst="line">
            <a:avLst/>
          </a:prstGeom>
          <a:ln>
            <a:headEnd type="none"/>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rot="16200000">
            <a:off x="4282948" y="3027487"/>
            <a:ext cx="937906" cy="369332"/>
          </a:xfrm>
          <a:prstGeom prst="rect">
            <a:avLst/>
          </a:prstGeom>
          <a:noFill/>
        </p:spPr>
        <p:txBody>
          <a:bodyPr wrap="square" rtlCol="0">
            <a:spAutoFit/>
          </a:bodyPr>
          <a:lstStyle/>
          <a:p>
            <a:pPr algn="ctr" defTabSz="457200">
              <a:defRPr/>
            </a:pPr>
            <a:r>
              <a:rPr lang="en-US" b="1" smtClean="0">
                <a:solidFill>
                  <a:srgbClr val="2E53DF"/>
                </a:solidFill>
              </a:rPr>
              <a:t>LISTEN</a:t>
            </a:r>
            <a:endParaRPr lang="en-US" b="1" dirty="0">
              <a:solidFill>
                <a:srgbClr val="2E53DF"/>
              </a:solidFill>
            </a:endParaRPr>
          </a:p>
        </p:txBody>
      </p:sp>
      <p:sp>
        <p:nvSpPr>
          <p:cNvPr id="31" name="Rectangle 30"/>
          <p:cNvSpPr/>
          <p:nvPr/>
        </p:nvSpPr>
        <p:spPr>
          <a:xfrm>
            <a:off x="5495927" y="4117672"/>
            <a:ext cx="1362073" cy="7813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Rules</a:t>
            </a:r>
            <a:r>
              <a:rPr lang="en-US" smtClean="0">
                <a:solidFill>
                  <a:schemeClr val="tx1"/>
                </a:solidFill>
              </a:rPr>
              <a:t/>
            </a:r>
            <a:br>
              <a:rPr lang="en-US" smtClean="0">
                <a:solidFill>
                  <a:schemeClr val="tx1"/>
                </a:solidFill>
              </a:rPr>
            </a:br>
            <a:r>
              <a:rPr lang="en-US" smtClean="0">
                <a:solidFill>
                  <a:schemeClr val="tx1"/>
                </a:solidFill>
              </a:rPr>
              <a:t>Engine</a:t>
            </a:r>
            <a:endParaRPr lang="en-US" dirty="0">
              <a:solidFill>
                <a:schemeClr val="tx1"/>
              </a:solidFill>
            </a:endParaRPr>
          </a:p>
        </p:txBody>
      </p:sp>
      <p:cxnSp>
        <p:nvCxnSpPr>
          <p:cNvPr id="32" name="Straight Connector 31"/>
          <p:cNvCxnSpPr/>
          <p:nvPr/>
        </p:nvCxnSpPr>
        <p:spPr>
          <a:xfrm flipV="1">
            <a:off x="6176964" y="2133600"/>
            <a:ext cx="0" cy="1984937"/>
          </a:xfrm>
          <a:prstGeom prst="line">
            <a:avLst/>
          </a:prstGeom>
          <a:ln>
            <a:headEnd type="none"/>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rot="16200000">
            <a:off x="5892676" y="3027487"/>
            <a:ext cx="937906" cy="369332"/>
          </a:xfrm>
          <a:prstGeom prst="rect">
            <a:avLst/>
          </a:prstGeom>
          <a:noFill/>
        </p:spPr>
        <p:txBody>
          <a:bodyPr wrap="square" rtlCol="0">
            <a:spAutoFit/>
          </a:bodyPr>
          <a:lstStyle/>
          <a:p>
            <a:pPr algn="ctr" defTabSz="457200">
              <a:defRPr/>
            </a:pPr>
            <a:r>
              <a:rPr lang="en-US" b="1" smtClean="0">
                <a:solidFill>
                  <a:srgbClr val="2E53DF"/>
                </a:solidFill>
              </a:rPr>
              <a:t>LISTEN</a:t>
            </a:r>
            <a:endParaRPr lang="en-US" b="1" dirty="0">
              <a:solidFill>
                <a:srgbClr val="2E53DF"/>
              </a:solidFill>
            </a:endParaRPr>
          </a:p>
        </p:txBody>
      </p:sp>
      <p:sp>
        <p:nvSpPr>
          <p:cNvPr id="35" name="Rectangle 34"/>
          <p:cNvSpPr/>
          <p:nvPr/>
        </p:nvSpPr>
        <p:spPr>
          <a:xfrm>
            <a:off x="7364199" y="4117071"/>
            <a:ext cx="1362073" cy="7813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Slack, SMS, </a:t>
            </a:r>
            <a:r>
              <a:rPr lang="en-US" dirty="0" err="1" smtClean="0">
                <a:solidFill>
                  <a:schemeClr val="tx1"/>
                </a:solidFill>
              </a:rPr>
              <a:t>etc</a:t>
            </a:r>
            <a:endParaRPr lang="en-US" dirty="0">
              <a:solidFill>
                <a:schemeClr val="tx1"/>
              </a:solidFill>
            </a:endParaRPr>
          </a:p>
        </p:txBody>
      </p:sp>
      <p:cxnSp>
        <p:nvCxnSpPr>
          <p:cNvPr id="36" name="Straight Connector 35"/>
          <p:cNvCxnSpPr>
            <a:stCxn id="31" idx="3"/>
            <a:endCxn id="35" idx="1"/>
          </p:cNvCxnSpPr>
          <p:nvPr/>
        </p:nvCxnSpPr>
        <p:spPr>
          <a:xfrm flipV="1">
            <a:off x="6858000" y="4507741"/>
            <a:ext cx="506199" cy="601"/>
          </a:xfrm>
          <a:prstGeom prst="line">
            <a:avLst/>
          </a:prstGeom>
          <a:ln>
            <a:headEnd type="none"/>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16200000">
            <a:off x="6587980" y="3870979"/>
            <a:ext cx="937906" cy="369332"/>
          </a:xfrm>
          <a:prstGeom prst="rect">
            <a:avLst/>
          </a:prstGeom>
          <a:noFill/>
        </p:spPr>
        <p:txBody>
          <a:bodyPr wrap="square" rtlCol="0">
            <a:spAutoFit/>
          </a:bodyPr>
          <a:lstStyle/>
          <a:p>
            <a:pPr algn="ctr" defTabSz="457200">
              <a:defRPr/>
            </a:pPr>
            <a:r>
              <a:rPr lang="en-US" b="1" smtClean="0">
                <a:solidFill>
                  <a:srgbClr val="2E53DF"/>
                </a:solidFill>
              </a:rPr>
              <a:t>ALERTS</a:t>
            </a:r>
            <a:endParaRPr lang="en-US" b="1" dirty="0">
              <a:solidFill>
                <a:srgbClr val="2E53DF"/>
              </a:solidFill>
            </a:endParaRPr>
          </a:p>
        </p:txBody>
      </p:sp>
    </p:spTree>
    <p:extLst>
      <p:ext uri="{BB962C8B-B14F-4D97-AF65-F5344CB8AC3E}">
        <p14:creationId xmlns:p14="http://schemas.microsoft.com/office/powerpoint/2010/main" val="4787992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Tonight's Focus…</a:t>
            </a:r>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lide Number Placeholder 5"/>
          <p:cNvSpPr>
            <a:spLocks noGrp="1"/>
          </p:cNvSpPr>
          <p:nvPr>
            <p:ph type="sldNum" sz="quarter" idx="11"/>
          </p:nvPr>
        </p:nvSpPr>
        <p:spPr/>
        <p:txBody>
          <a:bodyPr/>
          <a:lstStyle/>
          <a:p>
            <a:fld id="{0819E11B-0FAD-49FB-BD5A-6DFA15527CFB}" type="slidenum">
              <a:rPr lang="en-US" smtClean="0"/>
              <a:pPr/>
              <a:t>2</a:t>
            </a:fld>
            <a:endParaRPr lang="en-US" dirty="0"/>
          </a:p>
        </p:txBody>
      </p:sp>
      <p:sp>
        <p:nvSpPr>
          <p:cNvPr id="9" name="Footer Placeholder 8"/>
          <p:cNvSpPr>
            <a:spLocks noGrp="1"/>
          </p:cNvSpPr>
          <p:nvPr>
            <p:ph type="ftr" sz="quarter" idx="10"/>
          </p:nvPr>
        </p:nvSpPr>
        <p:spPr/>
        <p:txBody>
          <a:bodyPr/>
          <a:lstStyle/>
          <a:p>
            <a:r>
              <a:rPr lang="en-US" smtClean="0"/>
              <a:t>1</a:t>
            </a:r>
            <a:endParaRPr lang="en-US"/>
          </a:p>
        </p:txBody>
      </p:sp>
      <p:pic>
        <p:nvPicPr>
          <p:cNvPr id="3" name="Picture 2"/>
          <p:cNvPicPr>
            <a:picLocks noChangeAspect="1"/>
          </p:cNvPicPr>
          <p:nvPr/>
        </p:nvPicPr>
        <p:blipFill>
          <a:blip r:embed="rId2"/>
          <a:stretch>
            <a:fillRect/>
          </a:stretch>
        </p:blipFill>
        <p:spPr>
          <a:xfrm>
            <a:off x="566738" y="1371600"/>
            <a:ext cx="3243262" cy="1542042"/>
          </a:xfrm>
          <a:prstGeom prst="rect">
            <a:avLst/>
          </a:prstGeom>
        </p:spPr>
      </p:pic>
      <p:pic>
        <p:nvPicPr>
          <p:cNvPr id="10" name="Picture 9"/>
          <p:cNvPicPr>
            <a:picLocks noChangeAspect="1"/>
          </p:cNvPicPr>
          <p:nvPr/>
        </p:nvPicPr>
        <p:blipFill>
          <a:blip r:embed="rId3"/>
          <a:stretch>
            <a:fillRect/>
          </a:stretch>
        </p:blipFill>
        <p:spPr>
          <a:xfrm>
            <a:off x="586231" y="3962400"/>
            <a:ext cx="3098800" cy="2312182"/>
          </a:xfrm>
          <a:prstGeom prst="rect">
            <a:avLst/>
          </a:prstGeom>
        </p:spPr>
      </p:pic>
      <p:sp>
        <p:nvSpPr>
          <p:cNvPr id="14" name="TextBox 13"/>
          <p:cNvSpPr txBox="1"/>
          <p:nvPr/>
        </p:nvSpPr>
        <p:spPr>
          <a:xfrm>
            <a:off x="4643603" y="1600200"/>
            <a:ext cx="4339137" cy="646331"/>
          </a:xfrm>
          <a:prstGeom prst="rect">
            <a:avLst/>
          </a:prstGeom>
          <a:noFill/>
        </p:spPr>
        <p:txBody>
          <a:bodyPr wrap="none" rtlCol="0">
            <a:spAutoFit/>
          </a:bodyPr>
          <a:lstStyle/>
          <a:p>
            <a:r>
              <a:rPr lang="en-US" dirty="0" smtClean="0"/>
              <a:t>Examination of software engineering</a:t>
            </a:r>
            <a:br>
              <a:rPr lang="en-US" dirty="0" smtClean="0"/>
            </a:br>
            <a:r>
              <a:rPr lang="en-US" dirty="0" smtClean="0"/>
              <a:t>principles for designing modern applications</a:t>
            </a:r>
            <a:endParaRPr lang="en-US" dirty="0"/>
          </a:p>
        </p:txBody>
      </p:sp>
      <p:sp>
        <p:nvSpPr>
          <p:cNvPr id="35" name="TextBox 34"/>
          <p:cNvSpPr txBox="1"/>
          <p:nvPr/>
        </p:nvSpPr>
        <p:spPr>
          <a:xfrm>
            <a:off x="4573588" y="4571605"/>
            <a:ext cx="4335482" cy="646331"/>
          </a:xfrm>
          <a:prstGeom prst="rect">
            <a:avLst/>
          </a:prstGeom>
          <a:noFill/>
        </p:spPr>
        <p:txBody>
          <a:bodyPr wrap="none" rtlCol="0">
            <a:spAutoFit/>
          </a:bodyPr>
          <a:lstStyle/>
          <a:p>
            <a:r>
              <a:rPr lang="en-US" dirty="0" smtClean="0"/>
              <a:t>Examination of reactive architectures to</a:t>
            </a:r>
            <a:br>
              <a:rPr lang="en-US" dirty="0" smtClean="0"/>
            </a:br>
            <a:r>
              <a:rPr lang="en-US" dirty="0" smtClean="0"/>
              <a:t>support the creation of modern applications</a:t>
            </a:r>
            <a:endParaRPr lang="en-US" dirty="0"/>
          </a:p>
        </p:txBody>
      </p:sp>
    </p:spTree>
    <p:extLst>
      <p:ext uri="{BB962C8B-B14F-4D97-AF65-F5344CB8AC3E}">
        <p14:creationId xmlns:p14="http://schemas.microsoft.com/office/powerpoint/2010/main" val="23706345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15. Authentication and Authorization</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20</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14" name="TextBox 13"/>
          <p:cNvSpPr txBox="1"/>
          <p:nvPr/>
        </p:nvSpPr>
        <p:spPr>
          <a:xfrm>
            <a:off x="428449" y="5205657"/>
            <a:ext cx="8408191" cy="923330"/>
          </a:xfrm>
          <a:prstGeom prst="rect">
            <a:avLst/>
          </a:prstGeom>
          <a:noFill/>
        </p:spPr>
        <p:txBody>
          <a:bodyPr wrap="square" rtlCol="0">
            <a:spAutoFit/>
          </a:bodyPr>
          <a:lstStyle/>
          <a:p>
            <a:pPr defTabSz="457200">
              <a:defRPr/>
            </a:pPr>
            <a:r>
              <a:rPr lang="en-US" dirty="0" smtClean="0"/>
              <a:t>Every request to your application should know about who (person or service) who is making the request and the roles that they have that dictate access.  See OIDC and </a:t>
            </a:r>
            <a:r>
              <a:rPr lang="en-US" dirty="0" err="1" smtClean="0"/>
              <a:t>oAuth</a:t>
            </a:r>
            <a:r>
              <a:rPr lang="en-US" dirty="0" smtClean="0"/>
              <a:t> as examples. </a:t>
            </a:r>
          </a:p>
        </p:txBody>
      </p:sp>
      <p:sp>
        <p:nvSpPr>
          <p:cNvPr id="9" name="Rectangle 8"/>
          <p:cNvSpPr/>
          <p:nvPr/>
        </p:nvSpPr>
        <p:spPr>
          <a:xfrm>
            <a:off x="3040188" y="1294235"/>
            <a:ext cx="2315239" cy="150500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mtClean="0">
                <a:solidFill>
                  <a:schemeClr val="tx1"/>
                </a:solidFill>
              </a:rPr>
              <a:t>Runtime</a:t>
            </a:r>
            <a:br>
              <a:rPr lang="en-US" smtClean="0">
                <a:solidFill>
                  <a:schemeClr val="tx1"/>
                </a:solidFill>
              </a:rPr>
            </a:br>
            <a:r>
              <a:rPr lang="en-US" smtClean="0">
                <a:solidFill>
                  <a:schemeClr val="tx1"/>
                </a:solidFill>
              </a:rPr>
              <a:t>Container</a:t>
            </a:r>
            <a:endParaRPr lang="en-US" dirty="0">
              <a:solidFill>
                <a:schemeClr val="tx1"/>
              </a:solidFill>
            </a:endParaRPr>
          </a:p>
        </p:txBody>
      </p:sp>
      <p:sp>
        <p:nvSpPr>
          <p:cNvPr id="10" name="Rectangle 9"/>
          <p:cNvSpPr/>
          <p:nvPr/>
        </p:nvSpPr>
        <p:spPr>
          <a:xfrm>
            <a:off x="3254060" y="2033308"/>
            <a:ext cx="1858757" cy="60166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Application </a:t>
            </a:r>
            <a:br>
              <a:rPr lang="en-US" dirty="0" smtClean="0">
                <a:solidFill>
                  <a:schemeClr val="tx1"/>
                </a:solidFill>
              </a:rPr>
            </a:br>
            <a:r>
              <a:rPr lang="en-US" dirty="0" smtClean="0">
                <a:solidFill>
                  <a:schemeClr val="tx1"/>
                </a:solidFill>
              </a:rPr>
              <a:t>Code</a:t>
            </a:r>
            <a:endParaRPr lang="en-US" dirty="0">
              <a:solidFill>
                <a:schemeClr val="tx1"/>
              </a:solidFill>
            </a:endParaRPr>
          </a:p>
        </p:txBody>
      </p:sp>
      <p:cxnSp>
        <p:nvCxnSpPr>
          <p:cNvPr id="11" name="Straight Connector 10"/>
          <p:cNvCxnSpPr/>
          <p:nvPr/>
        </p:nvCxnSpPr>
        <p:spPr>
          <a:xfrm flipH="1">
            <a:off x="1820988" y="2331780"/>
            <a:ext cx="1219200" cy="374"/>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846697" y="2755993"/>
            <a:ext cx="1350884" cy="646331"/>
          </a:xfrm>
          <a:prstGeom prst="rect">
            <a:avLst/>
          </a:prstGeom>
          <a:noFill/>
        </p:spPr>
        <p:txBody>
          <a:bodyPr wrap="square" rtlCol="0">
            <a:spAutoFit/>
          </a:bodyPr>
          <a:lstStyle/>
          <a:p>
            <a:pPr algn="ctr" defTabSz="457200">
              <a:defRPr/>
            </a:pPr>
            <a:r>
              <a:rPr lang="en-US" b="1" dirty="0" smtClean="0">
                <a:solidFill>
                  <a:srgbClr val="2E53DF"/>
                </a:solidFill>
              </a:rPr>
              <a:t>Application</a:t>
            </a:r>
            <a:br>
              <a:rPr lang="en-US" b="1" dirty="0" smtClean="0">
                <a:solidFill>
                  <a:srgbClr val="2E53DF"/>
                </a:solidFill>
              </a:rPr>
            </a:br>
            <a:r>
              <a:rPr lang="en-US" b="1" dirty="0" smtClean="0">
                <a:solidFill>
                  <a:srgbClr val="2E53DF"/>
                </a:solidFill>
              </a:rPr>
              <a:t>User</a:t>
            </a:r>
            <a:endParaRPr lang="en-US" b="1" dirty="0">
              <a:solidFill>
                <a:srgbClr val="2E53DF"/>
              </a:solidFill>
            </a:endParaRPr>
          </a:p>
        </p:txBody>
      </p:sp>
      <p:pic>
        <p:nvPicPr>
          <p:cNvPr id="15" name="Picture 14"/>
          <p:cNvPicPr>
            <a:picLocks noChangeAspect="1"/>
          </p:cNvPicPr>
          <p:nvPr/>
        </p:nvPicPr>
        <p:blipFill>
          <a:blip r:embed="rId3"/>
          <a:stretch>
            <a:fillRect/>
          </a:stretch>
        </p:blipFill>
        <p:spPr>
          <a:xfrm>
            <a:off x="1099434" y="1910242"/>
            <a:ext cx="889000" cy="889000"/>
          </a:xfrm>
          <a:prstGeom prst="rect">
            <a:avLst/>
          </a:prstGeom>
        </p:spPr>
      </p:pic>
      <p:cxnSp>
        <p:nvCxnSpPr>
          <p:cNvPr id="18" name="Straight Connector 17"/>
          <p:cNvCxnSpPr>
            <a:stCxn id="3" idx="3"/>
          </p:cNvCxnSpPr>
          <p:nvPr/>
        </p:nvCxnSpPr>
        <p:spPr>
          <a:xfrm flipH="1">
            <a:off x="2590800" y="2472885"/>
            <a:ext cx="284396" cy="1663661"/>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649471" y="4107726"/>
            <a:ext cx="1882657" cy="923330"/>
          </a:xfrm>
          <a:prstGeom prst="rect">
            <a:avLst/>
          </a:prstGeom>
          <a:noFill/>
        </p:spPr>
        <p:txBody>
          <a:bodyPr wrap="square" rtlCol="0">
            <a:spAutoFit/>
          </a:bodyPr>
          <a:lstStyle/>
          <a:p>
            <a:pPr algn="ctr" defTabSz="457200">
              <a:defRPr/>
            </a:pPr>
            <a:r>
              <a:rPr lang="en-US" b="1" dirty="0" smtClean="0">
                <a:solidFill>
                  <a:srgbClr val="2E53DF"/>
                </a:solidFill>
              </a:rPr>
              <a:t>Security </a:t>
            </a:r>
            <a:r>
              <a:rPr lang="en-US" b="1" smtClean="0">
                <a:solidFill>
                  <a:srgbClr val="2E53DF"/>
                </a:solidFill>
              </a:rPr>
              <a:t>Enforcement Point</a:t>
            </a:r>
            <a:endParaRPr lang="en-US" b="1" dirty="0">
              <a:solidFill>
                <a:srgbClr val="2E53DF"/>
              </a:solidFill>
            </a:endParaRPr>
          </a:p>
        </p:txBody>
      </p:sp>
      <p:sp>
        <p:nvSpPr>
          <p:cNvPr id="3" name="Oval 2"/>
          <p:cNvSpPr/>
          <p:nvPr/>
        </p:nvSpPr>
        <p:spPr>
          <a:xfrm>
            <a:off x="2819400" y="2133600"/>
            <a:ext cx="381000" cy="397497"/>
          </a:xfrm>
          <a:prstGeom prst="ellipse">
            <a:avLst/>
          </a:prstGeom>
          <a:solidFill>
            <a:srgbClr val="FF00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6033042" y="1250986"/>
            <a:ext cx="2263655" cy="150500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mtClean="0">
                <a:solidFill>
                  <a:schemeClr val="tx1"/>
                </a:solidFill>
              </a:rPr>
              <a:t>Runtime</a:t>
            </a:r>
            <a:br>
              <a:rPr lang="en-US" smtClean="0">
                <a:solidFill>
                  <a:schemeClr val="tx1"/>
                </a:solidFill>
              </a:rPr>
            </a:br>
            <a:r>
              <a:rPr lang="en-US" smtClean="0">
                <a:solidFill>
                  <a:schemeClr val="tx1"/>
                </a:solidFill>
              </a:rPr>
              <a:t>Container</a:t>
            </a:r>
            <a:endParaRPr lang="en-US" dirty="0">
              <a:solidFill>
                <a:schemeClr val="tx1"/>
              </a:solidFill>
            </a:endParaRPr>
          </a:p>
        </p:txBody>
      </p:sp>
      <p:sp>
        <p:nvSpPr>
          <p:cNvPr id="29" name="Rectangle 28"/>
          <p:cNvSpPr/>
          <p:nvPr/>
        </p:nvSpPr>
        <p:spPr>
          <a:xfrm>
            <a:off x="6246914" y="1990059"/>
            <a:ext cx="1858757" cy="60166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Application </a:t>
            </a:r>
            <a:br>
              <a:rPr lang="en-US" dirty="0" smtClean="0">
                <a:solidFill>
                  <a:schemeClr val="tx1"/>
                </a:solidFill>
              </a:rPr>
            </a:br>
            <a:r>
              <a:rPr lang="en-US" dirty="0" smtClean="0">
                <a:solidFill>
                  <a:schemeClr val="tx1"/>
                </a:solidFill>
              </a:rPr>
              <a:t>Code</a:t>
            </a:r>
            <a:endParaRPr lang="en-US" dirty="0">
              <a:solidFill>
                <a:schemeClr val="tx1"/>
              </a:solidFill>
            </a:endParaRPr>
          </a:p>
        </p:txBody>
      </p:sp>
      <p:sp>
        <p:nvSpPr>
          <p:cNvPr id="30" name="Oval 29"/>
          <p:cNvSpPr/>
          <p:nvPr/>
        </p:nvSpPr>
        <p:spPr>
          <a:xfrm>
            <a:off x="5187233" y="2113417"/>
            <a:ext cx="381000" cy="397497"/>
          </a:xfrm>
          <a:prstGeom prst="ellipse">
            <a:avLst/>
          </a:prstGeom>
          <a:solidFill>
            <a:srgbClr val="FF00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Connector 30"/>
          <p:cNvCxnSpPr>
            <a:endCxn id="29" idx="1"/>
          </p:cNvCxnSpPr>
          <p:nvPr/>
        </p:nvCxnSpPr>
        <p:spPr>
          <a:xfrm flipV="1">
            <a:off x="5355427" y="2290889"/>
            <a:ext cx="891487" cy="40891"/>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30" idx="5"/>
            <a:endCxn id="36" idx="0"/>
          </p:cNvCxnSpPr>
          <p:nvPr/>
        </p:nvCxnSpPr>
        <p:spPr>
          <a:xfrm>
            <a:off x="5512437" y="2452702"/>
            <a:ext cx="556635" cy="1696739"/>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127743" y="4149441"/>
            <a:ext cx="1882657" cy="923330"/>
          </a:xfrm>
          <a:prstGeom prst="rect">
            <a:avLst/>
          </a:prstGeom>
          <a:noFill/>
        </p:spPr>
        <p:txBody>
          <a:bodyPr wrap="square" rtlCol="0">
            <a:spAutoFit/>
          </a:bodyPr>
          <a:lstStyle/>
          <a:p>
            <a:pPr algn="ctr" defTabSz="457200">
              <a:defRPr/>
            </a:pPr>
            <a:r>
              <a:rPr lang="en-US" b="1" dirty="0" smtClean="0">
                <a:solidFill>
                  <a:srgbClr val="2E53DF"/>
                </a:solidFill>
              </a:rPr>
              <a:t>Security </a:t>
            </a:r>
            <a:r>
              <a:rPr lang="en-US" b="1" smtClean="0">
                <a:solidFill>
                  <a:srgbClr val="2E53DF"/>
                </a:solidFill>
              </a:rPr>
              <a:t>Enforcement Point</a:t>
            </a:r>
            <a:endParaRPr lang="en-US" b="1" dirty="0">
              <a:solidFill>
                <a:srgbClr val="2E53DF"/>
              </a:solidFill>
            </a:endParaRPr>
          </a:p>
        </p:txBody>
      </p:sp>
    </p:spTree>
    <p:extLst>
      <p:ext uri="{BB962C8B-B14F-4D97-AF65-F5344CB8AC3E}">
        <p14:creationId xmlns:p14="http://schemas.microsoft.com/office/powerpoint/2010/main" val="9503538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What are </a:t>
            </a:r>
            <a:r>
              <a:rPr lang="en-US" altLang="en-US" b="1" dirty="0" smtClean="0"/>
              <a:t>reactive</a:t>
            </a:r>
            <a:r>
              <a:rPr lang="en-US" altLang="en-US" dirty="0" smtClean="0"/>
              <a:t> applications?</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21</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3" name="TextBox 2"/>
          <p:cNvSpPr txBox="1"/>
          <p:nvPr/>
        </p:nvSpPr>
        <p:spPr>
          <a:xfrm>
            <a:off x="838200" y="1063894"/>
            <a:ext cx="8047038" cy="1938992"/>
          </a:xfrm>
          <a:prstGeom prst="rect">
            <a:avLst/>
          </a:prstGeom>
          <a:noFill/>
        </p:spPr>
        <p:txBody>
          <a:bodyPr wrap="square" rtlCol="0">
            <a:spAutoFit/>
          </a:bodyPr>
          <a:lstStyle/>
          <a:p>
            <a:pPr marL="342900" indent="-342900" defTabSz="457200">
              <a:buFont typeface="Wingdings" charset="2"/>
              <a:buChar char="Ø"/>
              <a:defRPr/>
            </a:pPr>
            <a:r>
              <a:rPr lang="en-US" sz="2400" dirty="0" smtClean="0"/>
              <a:t>”React” to requests from users and other application components ALWAYS in a predictable and expected way</a:t>
            </a:r>
          </a:p>
          <a:p>
            <a:pPr marL="342900" indent="-342900" defTabSz="457200">
              <a:buFont typeface="Wingdings" charset="2"/>
              <a:buChar char="Ø"/>
              <a:defRPr/>
            </a:pPr>
            <a:r>
              <a:rPr lang="en-US" sz="2400" dirty="0" smtClean="0"/>
              <a:t>“React” to failure</a:t>
            </a:r>
          </a:p>
          <a:p>
            <a:pPr marL="342900" indent="-342900" defTabSz="457200">
              <a:buFont typeface="Wingdings" charset="2"/>
              <a:buChar char="Ø"/>
              <a:defRPr/>
            </a:pPr>
            <a:r>
              <a:rPr lang="en-US" sz="2400" dirty="0" smtClean="0"/>
              <a:t>“React” to load</a:t>
            </a:r>
          </a:p>
          <a:p>
            <a:pPr marL="342900" indent="-342900" defTabSz="457200">
              <a:buFont typeface="Wingdings" charset="2"/>
              <a:buChar char="Ø"/>
              <a:defRPr/>
            </a:pPr>
            <a:r>
              <a:rPr lang="en-US" sz="2400" dirty="0" smtClean="0"/>
              <a:t>“React” to messages / events</a:t>
            </a:r>
          </a:p>
        </p:txBody>
      </p:sp>
      <p:sp>
        <p:nvSpPr>
          <p:cNvPr id="9" name="Title 1"/>
          <p:cNvSpPr txBox="1">
            <a:spLocks/>
          </p:cNvSpPr>
          <p:nvPr/>
        </p:nvSpPr>
        <p:spPr bwMode="auto">
          <a:xfrm>
            <a:off x="457200" y="3279884"/>
            <a:ext cx="8229600"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kern="1200">
                <a:solidFill>
                  <a:srgbClr val="4F56AB"/>
                </a:solidFill>
                <a:latin typeface="Arial"/>
                <a:ea typeface="ＭＳ Ｐゴシック" charset="-128"/>
                <a:cs typeface="Arial"/>
              </a:defRPr>
            </a:lvl1pPr>
            <a:lvl2pPr algn="l" defTabSz="457200" rtl="0" eaLnBrk="1" fontAlgn="base" hangingPunct="1">
              <a:spcBef>
                <a:spcPct val="0"/>
              </a:spcBef>
              <a:spcAft>
                <a:spcPct val="0"/>
              </a:spcAft>
              <a:defRPr sz="2400">
                <a:solidFill>
                  <a:srgbClr val="4F56AB"/>
                </a:solidFill>
                <a:latin typeface="Arial" charset="0"/>
                <a:ea typeface="ＭＳ Ｐゴシック" charset="-128"/>
                <a:cs typeface="Arial" pitchFamily="34" charset="0"/>
              </a:defRPr>
            </a:lvl2pPr>
            <a:lvl3pPr algn="l" defTabSz="457200" rtl="0" eaLnBrk="1" fontAlgn="base" hangingPunct="1">
              <a:spcBef>
                <a:spcPct val="0"/>
              </a:spcBef>
              <a:spcAft>
                <a:spcPct val="0"/>
              </a:spcAft>
              <a:defRPr sz="2400">
                <a:solidFill>
                  <a:srgbClr val="4F56AB"/>
                </a:solidFill>
                <a:latin typeface="Arial" charset="0"/>
                <a:ea typeface="ＭＳ Ｐゴシック" charset="-128"/>
                <a:cs typeface="Arial" pitchFamily="34" charset="0"/>
              </a:defRPr>
            </a:lvl3pPr>
            <a:lvl4pPr algn="l" defTabSz="457200" rtl="0" eaLnBrk="1" fontAlgn="base" hangingPunct="1">
              <a:spcBef>
                <a:spcPct val="0"/>
              </a:spcBef>
              <a:spcAft>
                <a:spcPct val="0"/>
              </a:spcAft>
              <a:defRPr sz="2400">
                <a:solidFill>
                  <a:srgbClr val="4F56AB"/>
                </a:solidFill>
                <a:latin typeface="Arial" charset="0"/>
                <a:ea typeface="ＭＳ Ｐゴシック" charset="-128"/>
                <a:cs typeface="Arial" pitchFamily="34" charset="0"/>
              </a:defRPr>
            </a:lvl4pPr>
            <a:lvl5pPr algn="l" defTabSz="457200" rtl="0" eaLnBrk="1" fontAlgn="base" hangingPunct="1">
              <a:spcBef>
                <a:spcPct val="0"/>
              </a:spcBef>
              <a:spcAft>
                <a:spcPct val="0"/>
              </a:spcAft>
              <a:defRPr sz="2400">
                <a:solidFill>
                  <a:srgbClr val="4F56AB"/>
                </a:solidFill>
                <a:latin typeface="Arial" charset="0"/>
                <a:ea typeface="ＭＳ Ｐゴシック" charset="-128"/>
                <a:cs typeface="Arial" pitchFamily="34" charset="0"/>
              </a:defRPr>
            </a:lvl5pPr>
            <a:lvl6pPr marL="457200" algn="l" defTabSz="457200" rtl="0" eaLnBrk="1" fontAlgn="base" hangingPunct="1">
              <a:spcBef>
                <a:spcPct val="0"/>
              </a:spcBef>
              <a:spcAft>
                <a:spcPct val="0"/>
              </a:spcAft>
              <a:defRPr sz="2400">
                <a:solidFill>
                  <a:srgbClr val="4F56AB"/>
                </a:solidFill>
                <a:latin typeface="Arial" charset="0"/>
                <a:ea typeface="ＭＳ Ｐゴシック" charset="-128"/>
              </a:defRPr>
            </a:lvl6pPr>
            <a:lvl7pPr marL="914400" algn="l" defTabSz="457200" rtl="0" eaLnBrk="1" fontAlgn="base" hangingPunct="1">
              <a:spcBef>
                <a:spcPct val="0"/>
              </a:spcBef>
              <a:spcAft>
                <a:spcPct val="0"/>
              </a:spcAft>
              <a:defRPr sz="2400">
                <a:solidFill>
                  <a:srgbClr val="4F56AB"/>
                </a:solidFill>
                <a:latin typeface="Arial" charset="0"/>
                <a:ea typeface="ＭＳ Ｐゴシック" charset="-128"/>
              </a:defRPr>
            </a:lvl7pPr>
            <a:lvl8pPr marL="1371600" algn="l" defTabSz="457200" rtl="0" eaLnBrk="1" fontAlgn="base" hangingPunct="1">
              <a:spcBef>
                <a:spcPct val="0"/>
              </a:spcBef>
              <a:spcAft>
                <a:spcPct val="0"/>
              </a:spcAft>
              <a:defRPr sz="2400">
                <a:solidFill>
                  <a:srgbClr val="4F56AB"/>
                </a:solidFill>
                <a:latin typeface="Arial" charset="0"/>
                <a:ea typeface="ＭＳ Ｐゴシック" charset="-128"/>
              </a:defRPr>
            </a:lvl8pPr>
            <a:lvl9pPr marL="1828800" algn="l" defTabSz="457200" rtl="0" eaLnBrk="1" fontAlgn="base" hangingPunct="1">
              <a:spcBef>
                <a:spcPct val="0"/>
              </a:spcBef>
              <a:spcAft>
                <a:spcPct val="0"/>
              </a:spcAft>
              <a:defRPr sz="2400">
                <a:solidFill>
                  <a:srgbClr val="4F56AB"/>
                </a:solidFill>
                <a:latin typeface="Arial" charset="0"/>
                <a:ea typeface="ＭＳ Ｐゴシック" charset="-128"/>
              </a:defRPr>
            </a:lvl9pPr>
          </a:lstStyle>
          <a:p>
            <a:r>
              <a:rPr lang="mr-IN" altLang="en-US" dirty="0" smtClean="0"/>
              <a:t>…</a:t>
            </a:r>
            <a:r>
              <a:rPr lang="en-US" altLang="en-US" dirty="0"/>
              <a:t>v</a:t>
            </a:r>
            <a:r>
              <a:rPr lang="en-US" altLang="en-US" dirty="0" smtClean="0"/>
              <a:t>ersus </a:t>
            </a:r>
            <a:r>
              <a:rPr lang="en-US" altLang="en-US" b="1" dirty="0" smtClean="0"/>
              <a:t>traditional </a:t>
            </a:r>
            <a:r>
              <a:rPr lang="en-US" altLang="en-US" dirty="0" smtClean="0"/>
              <a:t>applications?</a:t>
            </a:r>
          </a:p>
        </p:txBody>
      </p:sp>
      <p:sp>
        <p:nvSpPr>
          <p:cNvPr id="10" name="TextBox 9"/>
          <p:cNvSpPr txBox="1"/>
          <p:nvPr/>
        </p:nvSpPr>
        <p:spPr>
          <a:xfrm>
            <a:off x="836612" y="4069140"/>
            <a:ext cx="7620000" cy="1938992"/>
          </a:xfrm>
          <a:prstGeom prst="rect">
            <a:avLst/>
          </a:prstGeom>
          <a:noFill/>
        </p:spPr>
        <p:txBody>
          <a:bodyPr wrap="square" rtlCol="0">
            <a:spAutoFit/>
          </a:bodyPr>
          <a:lstStyle/>
          <a:p>
            <a:pPr marL="342900" indent="-342900" defTabSz="457200">
              <a:buFont typeface="Wingdings" charset="2"/>
              <a:buChar char="Ø"/>
              <a:defRPr/>
            </a:pPr>
            <a:r>
              <a:rPr lang="en-US" sz="2400" dirty="0" smtClean="0"/>
              <a:t>Service requests from users and components as needed to the greatest extent possible</a:t>
            </a:r>
          </a:p>
          <a:p>
            <a:pPr marL="342900" indent="-342900" defTabSz="457200">
              <a:buFont typeface="Wingdings" charset="2"/>
              <a:buChar char="Ø"/>
              <a:defRPr/>
            </a:pPr>
            <a:r>
              <a:rPr lang="en-US" sz="2400" dirty="0" smtClean="0"/>
              <a:t>Test against failure conditions</a:t>
            </a:r>
          </a:p>
          <a:p>
            <a:pPr marL="342900" indent="-342900" defTabSz="457200">
              <a:buFont typeface="Wingdings" charset="2"/>
              <a:buChar char="Ø"/>
              <a:defRPr/>
            </a:pPr>
            <a:r>
              <a:rPr lang="en-US" sz="2400" dirty="0" smtClean="0"/>
              <a:t>Stress tested to work against an anticipated load</a:t>
            </a:r>
          </a:p>
          <a:p>
            <a:pPr marL="342900" indent="-342900" defTabSz="457200">
              <a:buFont typeface="Wingdings" charset="2"/>
              <a:buChar char="Ø"/>
              <a:defRPr/>
            </a:pPr>
            <a:r>
              <a:rPr lang="en-US" sz="2400" dirty="0" smtClean="0"/>
              <a:t>Reply to requests as they arrive</a:t>
            </a:r>
          </a:p>
        </p:txBody>
      </p:sp>
    </p:spTree>
    <p:extLst>
      <p:ext uri="{BB962C8B-B14F-4D97-AF65-F5344CB8AC3E}">
        <p14:creationId xmlns:p14="http://schemas.microsoft.com/office/powerpoint/2010/main" val="12203795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The reactive manifesto highlights desirable aspects of modern applications </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p:nvPr/>
        </p:nvSpPr>
        <p:spPr>
          <a:xfrm>
            <a:off x="1828800" y="6336268"/>
            <a:ext cx="5486400" cy="369332"/>
          </a:xfrm>
          <a:prstGeom prst="rect">
            <a:avLst/>
          </a:prstGeom>
        </p:spPr>
        <p:txBody>
          <a:bodyPr wrap="square">
            <a:spAutoFit/>
          </a:bodyPr>
          <a:lstStyle/>
          <a:p>
            <a:pPr algn="ctr"/>
            <a:r>
              <a:rPr lang="en-US" b="1" dirty="0" smtClean="0">
                <a:solidFill>
                  <a:schemeClr val="tx2"/>
                </a:solidFill>
              </a:rPr>
              <a:t>http</a:t>
            </a:r>
            <a:r>
              <a:rPr lang="en-US" b="1" dirty="0">
                <a:solidFill>
                  <a:schemeClr val="tx2"/>
                </a:solidFill>
              </a:rPr>
              <a:t>://</a:t>
            </a:r>
            <a:r>
              <a:rPr lang="en-US" b="1" dirty="0" err="1">
                <a:solidFill>
                  <a:schemeClr val="tx2"/>
                </a:solidFill>
              </a:rPr>
              <a:t>www.reactivemanifesto.org</a:t>
            </a:r>
            <a:r>
              <a:rPr lang="en-US" b="1" dirty="0">
                <a:solidFill>
                  <a:schemeClr val="tx2"/>
                </a:solidFill>
              </a:rPr>
              <a:t>/</a:t>
            </a:r>
          </a:p>
        </p:txBody>
      </p:sp>
      <p:pic>
        <p:nvPicPr>
          <p:cNvPr id="13" name="Picture 12"/>
          <p:cNvPicPr>
            <a:picLocks noChangeAspect="1"/>
          </p:cNvPicPr>
          <p:nvPr/>
        </p:nvPicPr>
        <p:blipFill>
          <a:blip r:embed="rId3"/>
          <a:stretch>
            <a:fillRect/>
          </a:stretch>
        </p:blipFill>
        <p:spPr>
          <a:xfrm>
            <a:off x="914400" y="1143000"/>
            <a:ext cx="7162800" cy="3581400"/>
          </a:xfrm>
          <a:prstGeom prst="rect">
            <a:avLst/>
          </a:prstGeom>
        </p:spPr>
      </p:pic>
      <p:sp>
        <p:nvSpPr>
          <p:cNvPr id="14" name="TextBox 13"/>
          <p:cNvSpPr txBox="1"/>
          <p:nvPr/>
        </p:nvSpPr>
        <p:spPr>
          <a:xfrm>
            <a:off x="2819400" y="1066800"/>
            <a:ext cx="3099489" cy="646331"/>
          </a:xfrm>
          <a:prstGeom prst="rect">
            <a:avLst/>
          </a:prstGeom>
          <a:noFill/>
        </p:spPr>
        <p:txBody>
          <a:bodyPr wrap="none" rtlCol="0">
            <a:spAutoFit/>
          </a:bodyPr>
          <a:lstStyle/>
          <a:p>
            <a:pPr algn="ctr"/>
            <a:r>
              <a:rPr lang="en-US" dirty="0">
                <a:solidFill>
                  <a:srgbClr val="2E53DF"/>
                </a:solidFill>
              </a:rPr>
              <a:t>t</a:t>
            </a:r>
            <a:r>
              <a:rPr lang="en-US" dirty="0" smtClean="0">
                <a:solidFill>
                  <a:srgbClr val="2E53DF"/>
                </a:solidFill>
              </a:rPr>
              <a:t>he system responds timely</a:t>
            </a:r>
            <a:br>
              <a:rPr lang="en-US" dirty="0" smtClean="0">
                <a:solidFill>
                  <a:srgbClr val="2E53DF"/>
                </a:solidFill>
              </a:rPr>
            </a:br>
            <a:r>
              <a:rPr lang="en-US" dirty="0" smtClean="0">
                <a:solidFill>
                  <a:srgbClr val="2E53DF"/>
                </a:solidFill>
              </a:rPr>
              <a:t>with consistent responsiveness</a:t>
            </a:r>
            <a:endParaRPr lang="en-US" dirty="0">
              <a:solidFill>
                <a:srgbClr val="2E53DF"/>
              </a:solidFill>
            </a:endParaRPr>
          </a:p>
        </p:txBody>
      </p:sp>
      <p:sp>
        <p:nvSpPr>
          <p:cNvPr id="15" name="TextBox 14"/>
          <p:cNvSpPr txBox="1"/>
          <p:nvPr/>
        </p:nvSpPr>
        <p:spPr>
          <a:xfrm>
            <a:off x="2827917" y="4202668"/>
            <a:ext cx="3320854" cy="646331"/>
          </a:xfrm>
          <a:prstGeom prst="rect">
            <a:avLst/>
          </a:prstGeom>
          <a:noFill/>
        </p:spPr>
        <p:txBody>
          <a:bodyPr wrap="none" rtlCol="0">
            <a:spAutoFit/>
          </a:bodyPr>
          <a:lstStyle/>
          <a:p>
            <a:pPr algn="ctr"/>
            <a:r>
              <a:rPr lang="en-US" dirty="0">
                <a:solidFill>
                  <a:srgbClr val="2E53DF"/>
                </a:solidFill>
              </a:rPr>
              <a:t>c</a:t>
            </a:r>
            <a:r>
              <a:rPr lang="en-US" dirty="0" smtClean="0">
                <a:solidFill>
                  <a:srgbClr val="2E53DF"/>
                </a:solidFill>
              </a:rPr>
              <a:t>omponent boundaries traversed</a:t>
            </a:r>
            <a:br>
              <a:rPr lang="en-US" dirty="0" smtClean="0">
                <a:solidFill>
                  <a:srgbClr val="2E53DF"/>
                </a:solidFill>
              </a:rPr>
            </a:br>
            <a:r>
              <a:rPr lang="en-US" dirty="0" smtClean="0">
                <a:solidFill>
                  <a:srgbClr val="2E53DF"/>
                </a:solidFill>
              </a:rPr>
              <a:t>using asynchronous messages</a:t>
            </a:r>
            <a:endParaRPr lang="en-US" dirty="0">
              <a:solidFill>
                <a:srgbClr val="2E53DF"/>
              </a:solidFill>
            </a:endParaRPr>
          </a:p>
        </p:txBody>
      </p:sp>
      <p:sp>
        <p:nvSpPr>
          <p:cNvPr id="16" name="TextBox 15"/>
          <p:cNvSpPr txBox="1"/>
          <p:nvPr/>
        </p:nvSpPr>
        <p:spPr>
          <a:xfrm>
            <a:off x="-76200" y="1868269"/>
            <a:ext cx="2733290" cy="646331"/>
          </a:xfrm>
          <a:prstGeom prst="rect">
            <a:avLst/>
          </a:prstGeom>
          <a:noFill/>
        </p:spPr>
        <p:txBody>
          <a:bodyPr wrap="none" rtlCol="0">
            <a:spAutoFit/>
          </a:bodyPr>
          <a:lstStyle/>
          <a:p>
            <a:pPr algn="ctr"/>
            <a:r>
              <a:rPr lang="en-US" dirty="0">
                <a:solidFill>
                  <a:srgbClr val="2E53DF"/>
                </a:solidFill>
              </a:rPr>
              <a:t>r</a:t>
            </a:r>
            <a:r>
              <a:rPr lang="en-US" dirty="0" smtClean="0">
                <a:solidFill>
                  <a:srgbClr val="2E53DF"/>
                </a:solidFill>
              </a:rPr>
              <a:t>esponsiveness maintained</a:t>
            </a:r>
            <a:br>
              <a:rPr lang="en-US" dirty="0" smtClean="0">
                <a:solidFill>
                  <a:srgbClr val="2E53DF"/>
                </a:solidFill>
              </a:rPr>
            </a:br>
            <a:r>
              <a:rPr lang="en-US" dirty="0" smtClean="0">
                <a:solidFill>
                  <a:srgbClr val="2E53DF"/>
                </a:solidFill>
              </a:rPr>
              <a:t>under varied workloads</a:t>
            </a:r>
            <a:endParaRPr lang="en-US" dirty="0">
              <a:solidFill>
                <a:srgbClr val="2E53DF"/>
              </a:solidFill>
            </a:endParaRPr>
          </a:p>
        </p:txBody>
      </p:sp>
      <p:sp>
        <p:nvSpPr>
          <p:cNvPr id="17" name="TextBox 16"/>
          <p:cNvSpPr txBox="1"/>
          <p:nvPr/>
        </p:nvSpPr>
        <p:spPr>
          <a:xfrm>
            <a:off x="6370497" y="1905000"/>
            <a:ext cx="2733290" cy="646331"/>
          </a:xfrm>
          <a:prstGeom prst="rect">
            <a:avLst/>
          </a:prstGeom>
          <a:noFill/>
        </p:spPr>
        <p:txBody>
          <a:bodyPr wrap="none" rtlCol="0">
            <a:spAutoFit/>
          </a:bodyPr>
          <a:lstStyle/>
          <a:p>
            <a:pPr algn="ctr"/>
            <a:r>
              <a:rPr lang="en-US" dirty="0">
                <a:solidFill>
                  <a:srgbClr val="2E53DF"/>
                </a:solidFill>
              </a:rPr>
              <a:t>r</a:t>
            </a:r>
            <a:r>
              <a:rPr lang="en-US" dirty="0" smtClean="0">
                <a:solidFill>
                  <a:srgbClr val="2E53DF"/>
                </a:solidFill>
              </a:rPr>
              <a:t>esponsiveness maintained</a:t>
            </a:r>
            <a:br>
              <a:rPr lang="en-US" dirty="0" smtClean="0">
                <a:solidFill>
                  <a:srgbClr val="2E53DF"/>
                </a:solidFill>
              </a:rPr>
            </a:br>
            <a:r>
              <a:rPr lang="en-US" dirty="0" smtClean="0">
                <a:solidFill>
                  <a:srgbClr val="2E53DF"/>
                </a:solidFill>
              </a:rPr>
              <a:t>in the face of failure</a:t>
            </a:r>
            <a:endParaRPr lang="en-US" dirty="0">
              <a:solidFill>
                <a:srgbClr val="2E53DF"/>
              </a:solidFill>
            </a:endParaRPr>
          </a:p>
        </p:txBody>
      </p:sp>
      <p:sp>
        <p:nvSpPr>
          <p:cNvPr id="18" name="Rounded Rectangle 17"/>
          <p:cNvSpPr/>
          <p:nvPr/>
        </p:nvSpPr>
        <p:spPr>
          <a:xfrm>
            <a:off x="3429000" y="3581400"/>
            <a:ext cx="2133600" cy="609600"/>
          </a:xfrm>
          <a:prstGeom prst="round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Message Driven</a:t>
            </a:r>
            <a:endParaRPr lang="en-US" dirty="0"/>
          </a:p>
        </p:txBody>
      </p:sp>
      <p:sp>
        <p:nvSpPr>
          <p:cNvPr id="22" name="Rounded Rectangle 21"/>
          <p:cNvSpPr/>
          <p:nvPr/>
        </p:nvSpPr>
        <p:spPr>
          <a:xfrm>
            <a:off x="3364559" y="1676400"/>
            <a:ext cx="2233318" cy="609600"/>
          </a:xfrm>
          <a:prstGeom prst="round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Responsive</a:t>
            </a:r>
            <a:endParaRPr lang="en-US" dirty="0">
              <a:solidFill>
                <a:schemeClr val="bg1"/>
              </a:solidFill>
            </a:endParaRPr>
          </a:p>
        </p:txBody>
      </p:sp>
      <p:sp>
        <p:nvSpPr>
          <p:cNvPr id="23" name="Rounded Rectangle 22"/>
          <p:cNvSpPr/>
          <p:nvPr/>
        </p:nvSpPr>
        <p:spPr>
          <a:xfrm>
            <a:off x="914400" y="2626074"/>
            <a:ext cx="2268595" cy="609600"/>
          </a:xfrm>
          <a:prstGeom prst="round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Elastic</a:t>
            </a:r>
            <a:endParaRPr lang="en-US" dirty="0">
              <a:solidFill>
                <a:srgbClr val="FFFFFF"/>
              </a:solidFill>
            </a:endParaRPr>
          </a:p>
        </p:txBody>
      </p:sp>
      <p:sp>
        <p:nvSpPr>
          <p:cNvPr id="24" name="Rounded Rectangle 23"/>
          <p:cNvSpPr/>
          <p:nvPr/>
        </p:nvSpPr>
        <p:spPr>
          <a:xfrm>
            <a:off x="5820364" y="2614316"/>
            <a:ext cx="2233318" cy="609600"/>
          </a:xfrm>
          <a:prstGeom prst="round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Resilient</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0819E11B-0FAD-49FB-BD5A-6DFA15527CFB}" type="slidenum">
              <a:rPr lang="en-US" smtClean="0"/>
              <a:pPr/>
              <a:t>22</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3" name="TextBox 2"/>
          <p:cNvSpPr txBox="1"/>
          <p:nvPr/>
        </p:nvSpPr>
        <p:spPr>
          <a:xfrm>
            <a:off x="351900" y="4876800"/>
            <a:ext cx="8563500" cy="1477328"/>
          </a:xfrm>
          <a:prstGeom prst="rect">
            <a:avLst/>
          </a:prstGeom>
          <a:noFill/>
        </p:spPr>
        <p:txBody>
          <a:bodyPr wrap="none" rtlCol="0">
            <a:spAutoFit/>
          </a:bodyPr>
          <a:lstStyle/>
          <a:p>
            <a:pPr defTabSz="457200">
              <a:defRPr/>
            </a:pPr>
            <a:r>
              <a:rPr lang="en-US" dirty="0"/>
              <a:t>Foundations of reactive architectures go back to the 1970s with the work that Erickson</a:t>
            </a:r>
            <a:br>
              <a:rPr lang="en-US" dirty="0"/>
            </a:br>
            <a:r>
              <a:rPr lang="en-US" dirty="0"/>
              <a:t>did in the telecom space with the </a:t>
            </a:r>
            <a:r>
              <a:rPr lang="en-US" dirty="0" err="1"/>
              <a:t>Erlang</a:t>
            </a:r>
            <a:r>
              <a:rPr lang="en-US" dirty="0"/>
              <a:t> language.  They have been rediscovered and</a:t>
            </a:r>
            <a:br>
              <a:rPr lang="en-US" dirty="0"/>
            </a:br>
            <a:r>
              <a:rPr lang="en-US" dirty="0"/>
              <a:t>extended with work done at Microsoft on reactive extensions for </a:t>
            </a:r>
            <a:r>
              <a:rPr lang="en-US" dirty="0" err="1"/>
              <a:t>.Net</a:t>
            </a:r>
            <a:r>
              <a:rPr lang="en-US" dirty="0"/>
              <a:t>.  Now there are</a:t>
            </a:r>
            <a:br>
              <a:rPr lang="en-US" dirty="0"/>
            </a:br>
            <a:r>
              <a:rPr lang="en-US" dirty="0"/>
              <a:t>several library choices for implementing reactive architectures based on some pioneering</a:t>
            </a:r>
            <a:br>
              <a:rPr lang="en-US" dirty="0"/>
            </a:br>
            <a:r>
              <a:rPr lang="en-US" dirty="0"/>
              <a:t>work by </a:t>
            </a:r>
            <a:r>
              <a:rPr lang="en-US" dirty="0" err="1"/>
              <a:t>NetFlix</a:t>
            </a:r>
            <a:r>
              <a:rPr lang="en-US" dirty="0"/>
              <a:t> with </a:t>
            </a:r>
            <a:r>
              <a:rPr lang="en-US" dirty="0" err="1"/>
              <a:t>RxJava</a:t>
            </a:r>
            <a:r>
              <a:rPr lang="en-US" dirty="0"/>
              <a:t>, </a:t>
            </a:r>
            <a:r>
              <a:rPr lang="en-US" dirty="0" err="1"/>
              <a:t>TypeSafe</a:t>
            </a:r>
            <a:r>
              <a:rPr lang="en-US" dirty="0"/>
              <a:t> with </a:t>
            </a:r>
            <a:r>
              <a:rPr lang="en-US" dirty="0" err="1"/>
              <a:t>Akka</a:t>
            </a:r>
            <a:r>
              <a:rPr lang="en-US" dirty="0"/>
              <a:t>, and Spring with Reactor</a:t>
            </a:r>
            <a:r>
              <a:rPr lang="en-US" dirty="0" smtClean="0"/>
              <a:t>.</a:t>
            </a:r>
            <a:endParaRPr lang="en-US" dirty="0"/>
          </a:p>
        </p:txBody>
      </p:sp>
    </p:spTree>
    <p:extLst>
      <p:ext uri="{BB962C8B-B14F-4D97-AF65-F5344CB8AC3E}">
        <p14:creationId xmlns:p14="http://schemas.microsoft.com/office/powerpoint/2010/main" val="37170116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Its safe to say that almost all new systems are distributed and designing solutions for them is </a:t>
            </a:r>
            <a:r>
              <a:rPr lang="en-US" altLang="en-US" b="1" dirty="0" smtClean="0"/>
              <a:t>not</a:t>
            </a:r>
            <a:r>
              <a:rPr lang="en-US" altLang="en-US" dirty="0" smtClean="0"/>
              <a:t> easy</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23</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3" name="TextBox 2"/>
          <p:cNvSpPr txBox="1"/>
          <p:nvPr/>
        </p:nvSpPr>
        <p:spPr>
          <a:xfrm>
            <a:off x="533400" y="1600200"/>
            <a:ext cx="8238153" cy="3785652"/>
          </a:xfrm>
          <a:prstGeom prst="rect">
            <a:avLst/>
          </a:prstGeom>
          <a:noFill/>
        </p:spPr>
        <p:txBody>
          <a:bodyPr wrap="none" rtlCol="0">
            <a:spAutoFit/>
          </a:bodyPr>
          <a:lstStyle/>
          <a:p>
            <a:pPr marL="342900" indent="-342900" defTabSz="457200">
              <a:buFont typeface="Wingdings" charset="2"/>
              <a:buChar char="Ø"/>
              <a:defRPr/>
            </a:pPr>
            <a:r>
              <a:rPr lang="en-US" sz="2400" dirty="0" smtClean="0"/>
              <a:t>Why distributed systems, we need them for:</a:t>
            </a:r>
          </a:p>
          <a:p>
            <a:pPr marL="800100" lvl="1" indent="-342900" defTabSz="457200">
              <a:buFont typeface="Arial"/>
              <a:buChar char="•"/>
              <a:defRPr/>
            </a:pPr>
            <a:r>
              <a:rPr lang="en-US" sz="2400" dirty="0" smtClean="0"/>
              <a:t>Scalability</a:t>
            </a:r>
          </a:p>
          <a:p>
            <a:pPr marL="800100" lvl="1" indent="-342900" defTabSz="457200">
              <a:buFont typeface="Arial"/>
              <a:buChar char="•"/>
              <a:defRPr/>
            </a:pPr>
            <a:r>
              <a:rPr lang="en-US" sz="2400" dirty="0" smtClean="0"/>
              <a:t>Availability</a:t>
            </a:r>
          </a:p>
          <a:p>
            <a:pPr marL="800100" lvl="1" indent="-342900" defTabSz="457200">
              <a:buFont typeface="Arial"/>
              <a:buChar char="•"/>
              <a:defRPr/>
            </a:pPr>
            <a:r>
              <a:rPr lang="en-US" sz="2400" dirty="0" smtClean="0"/>
              <a:t>Building rich, </a:t>
            </a:r>
            <a:r>
              <a:rPr lang="en-US" sz="2400" dirty="0" err="1" smtClean="0"/>
              <a:t>stateful</a:t>
            </a:r>
            <a:r>
              <a:rPr lang="en-US" sz="2400" dirty="0" smtClean="0"/>
              <a:t> clients (HTML5)</a:t>
            </a:r>
          </a:p>
          <a:p>
            <a:pPr marL="342900" indent="-342900" defTabSz="457200">
              <a:buFont typeface="Wingdings" charset="2"/>
              <a:buChar char="Ø"/>
              <a:defRPr/>
            </a:pPr>
            <a:r>
              <a:rPr lang="en-US" sz="2400" dirty="0" smtClean="0"/>
              <a:t>But there are several problems that have to be overcome</a:t>
            </a:r>
          </a:p>
          <a:p>
            <a:pPr marL="800100" lvl="1" indent="-342900" defTabSz="457200">
              <a:buFont typeface="Arial"/>
              <a:buChar char="•"/>
              <a:defRPr/>
            </a:pPr>
            <a:r>
              <a:rPr lang="en-US" sz="2400" dirty="0" smtClean="0"/>
              <a:t>Many moving parts</a:t>
            </a:r>
          </a:p>
          <a:p>
            <a:pPr marL="800100" lvl="1" indent="-342900" defTabSz="457200">
              <a:buFont typeface="Arial"/>
              <a:buChar char="•"/>
              <a:defRPr/>
            </a:pPr>
            <a:r>
              <a:rPr lang="en-US" sz="2400" dirty="0" smtClean="0"/>
              <a:t>No way to tell the difference from a slow node and a dead</a:t>
            </a:r>
            <a:br>
              <a:rPr lang="en-US" sz="2400" dirty="0" smtClean="0"/>
            </a:br>
            <a:r>
              <a:rPr lang="en-US" sz="2400" dirty="0" smtClean="0"/>
              <a:t>node</a:t>
            </a:r>
          </a:p>
          <a:p>
            <a:pPr marL="800100" lvl="1" indent="-342900" defTabSz="457200">
              <a:buFont typeface="Arial"/>
              <a:buChar char="•"/>
              <a:defRPr/>
            </a:pPr>
            <a:r>
              <a:rPr lang="en-US" sz="2400" dirty="0" smtClean="0"/>
              <a:t>Network reliability and latency</a:t>
            </a:r>
          </a:p>
          <a:p>
            <a:pPr marL="800100" lvl="1" indent="-342900" defTabSz="457200">
              <a:buFont typeface="Arial"/>
              <a:buChar char="•"/>
              <a:defRPr/>
            </a:pPr>
            <a:r>
              <a:rPr lang="en-US" sz="2400" dirty="0" smtClean="0"/>
              <a:t>Coordination</a:t>
            </a:r>
            <a:endParaRPr lang="en-US" sz="2400" dirty="0"/>
          </a:p>
        </p:txBody>
      </p:sp>
    </p:spTree>
    <p:extLst>
      <p:ext uri="{BB962C8B-B14F-4D97-AF65-F5344CB8AC3E}">
        <p14:creationId xmlns:p14="http://schemas.microsoft.com/office/powerpoint/2010/main" val="31281795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The fallacies of distributed computing</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24</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2" name="Rectangle 1"/>
          <p:cNvSpPr/>
          <p:nvPr/>
        </p:nvSpPr>
        <p:spPr>
          <a:xfrm>
            <a:off x="1676400" y="1295400"/>
            <a:ext cx="5257800" cy="3539431"/>
          </a:xfrm>
          <a:prstGeom prst="rect">
            <a:avLst/>
          </a:prstGeom>
        </p:spPr>
        <p:txBody>
          <a:bodyPr wrap="square">
            <a:spAutoFit/>
          </a:bodyPr>
          <a:lstStyle/>
          <a:p>
            <a:pPr marL="342900" indent="-342900">
              <a:buFont typeface="+mj-lt"/>
              <a:buAutoNum type="arabicPeriod"/>
            </a:pPr>
            <a:r>
              <a:rPr lang="en-US" sz="2800" dirty="0"/>
              <a:t>The network is reliable.</a:t>
            </a:r>
          </a:p>
          <a:p>
            <a:pPr marL="342900" indent="-342900">
              <a:buFont typeface="+mj-lt"/>
              <a:buAutoNum type="arabicPeriod"/>
            </a:pPr>
            <a:r>
              <a:rPr lang="en-US" sz="2800" dirty="0"/>
              <a:t>Latency is zero.</a:t>
            </a:r>
          </a:p>
          <a:p>
            <a:pPr marL="342900" indent="-342900">
              <a:buFont typeface="+mj-lt"/>
              <a:buAutoNum type="arabicPeriod"/>
            </a:pPr>
            <a:r>
              <a:rPr lang="en-US" sz="2800" dirty="0"/>
              <a:t>Bandwidth is infinite.</a:t>
            </a:r>
          </a:p>
          <a:p>
            <a:pPr marL="342900" indent="-342900">
              <a:buFont typeface="+mj-lt"/>
              <a:buAutoNum type="arabicPeriod"/>
            </a:pPr>
            <a:r>
              <a:rPr lang="en-US" sz="2800" dirty="0"/>
              <a:t>The network is secure.</a:t>
            </a:r>
          </a:p>
          <a:p>
            <a:pPr marL="342900" indent="-342900">
              <a:buFont typeface="+mj-lt"/>
              <a:buAutoNum type="arabicPeriod"/>
            </a:pPr>
            <a:r>
              <a:rPr lang="en-US" sz="2800" dirty="0"/>
              <a:t>Topology doesn't change.</a:t>
            </a:r>
          </a:p>
          <a:p>
            <a:pPr marL="342900" indent="-342900">
              <a:buFont typeface="+mj-lt"/>
              <a:buAutoNum type="arabicPeriod"/>
            </a:pPr>
            <a:r>
              <a:rPr lang="en-US" sz="2800" dirty="0"/>
              <a:t>There is one administrator.</a:t>
            </a:r>
          </a:p>
          <a:p>
            <a:pPr marL="342900" indent="-342900">
              <a:buFont typeface="+mj-lt"/>
              <a:buAutoNum type="arabicPeriod"/>
            </a:pPr>
            <a:r>
              <a:rPr lang="en-US" sz="2800" dirty="0"/>
              <a:t>Transport cost is zero.</a:t>
            </a:r>
          </a:p>
          <a:p>
            <a:pPr marL="342900" indent="-342900">
              <a:buFont typeface="+mj-lt"/>
              <a:buAutoNum type="arabicPeriod"/>
            </a:pPr>
            <a:r>
              <a:rPr lang="en-US" sz="2800" dirty="0"/>
              <a:t>The network is homogeneous.</a:t>
            </a:r>
          </a:p>
        </p:txBody>
      </p:sp>
      <p:sp>
        <p:nvSpPr>
          <p:cNvPr id="8" name="Rectangle 7"/>
          <p:cNvSpPr/>
          <p:nvPr/>
        </p:nvSpPr>
        <p:spPr>
          <a:xfrm>
            <a:off x="1066800" y="5867400"/>
            <a:ext cx="6781800" cy="369332"/>
          </a:xfrm>
          <a:prstGeom prst="rect">
            <a:avLst/>
          </a:prstGeom>
        </p:spPr>
        <p:txBody>
          <a:bodyPr wrap="square">
            <a:spAutoFit/>
          </a:bodyPr>
          <a:lstStyle/>
          <a:p>
            <a:r>
              <a:rPr lang="en-US" b="1" dirty="0">
                <a:solidFill>
                  <a:srgbClr val="0000FF"/>
                </a:solidFill>
              </a:rPr>
              <a:t>http://</a:t>
            </a:r>
            <a:r>
              <a:rPr lang="en-US" b="1" dirty="0" err="1">
                <a:solidFill>
                  <a:srgbClr val="0000FF"/>
                </a:solidFill>
              </a:rPr>
              <a:t>en.wikipedia.org</a:t>
            </a:r>
            <a:r>
              <a:rPr lang="en-US" b="1" dirty="0">
                <a:solidFill>
                  <a:srgbClr val="0000FF"/>
                </a:solidFill>
              </a:rPr>
              <a:t>/wiki/</a:t>
            </a:r>
            <a:r>
              <a:rPr lang="en-US" b="1" dirty="0" err="1">
                <a:solidFill>
                  <a:srgbClr val="0000FF"/>
                </a:solidFill>
              </a:rPr>
              <a:t>Fallacies_of_distributed_computing</a:t>
            </a:r>
            <a:endParaRPr lang="en-US" b="1" dirty="0">
              <a:solidFill>
                <a:srgbClr val="0000FF"/>
              </a:solidFill>
            </a:endParaRPr>
          </a:p>
        </p:txBody>
      </p:sp>
      <p:sp>
        <p:nvSpPr>
          <p:cNvPr id="9" name="TextBox 8"/>
          <p:cNvSpPr txBox="1"/>
          <p:nvPr/>
        </p:nvSpPr>
        <p:spPr>
          <a:xfrm>
            <a:off x="914400" y="5257800"/>
            <a:ext cx="7071167" cy="369332"/>
          </a:xfrm>
          <a:prstGeom prst="rect">
            <a:avLst/>
          </a:prstGeom>
          <a:noFill/>
        </p:spPr>
        <p:txBody>
          <a:bodyPr wrap="none" rtlCol="0">
            <a:spAutoFit/>
          </a:bodyPr>
          <a:lstStyle/>
          <a:p>
            <a:r>
              <a:rPr lang="en-US" b="1" dirty="0" smtClean="0"/>
              <a:t>All of these issues need to be handled to build good distributed systems</a:t>
            </a:r>
            <a:endParaRPr lang="en-US" b="1" dirty="0"/>
          </a:p>
        </p:txBody>
      </p:sp>
    </p:spTree>
    <p:extLst>
      <p:ext uri="{BB962C8B-B14F-4D97-AF65-F5344CB8AC3E}">
        <p14:creationId xmlns:p14="http://schemas.microsoft.com/office/powerpoint/2010/main" val="42773435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a:xfrm>
            <a:off x="458788" y="76200"/>
            <a:ext cx="8229600" cy="1143000"/>
          </a:xfrm>
        </p:spPr>
        <p:txBody>
          <a:bodyPr/>
          <a:lstStyle/>
          <a:p>
            <a:r>
              <a:rPr lang="en-US" altLang="en-US" dirty="0" smtClean="0"/>
              <a:t>Not to Mention Programming Models for Distributed Systems are Also Complex</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25</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3" name="TextBox 2"/>
          <p:cNvSpPr txBox="1"/>
          <p:nvPr/>
        </p:nvSpPr>
        <p:spPr>
          <a:xfrm>
            <a:off x="457200" y="1120201"/>
            <a:ext cx="7772400" cy="3139321"/>
          </a:xfrm>
          <a:prstGeom prst="rect">
            <a:avLst/>
          </a:prstGeom>
          <a:noFill/>
        </p:spPr>
        <p:txBody>
          <a:bodyPr wrap="square" rtlCol="0">
            <a:spAutoFit/>
          </a:bodyPr>
          <a:lstStyle/>
          <a:p>
            <a:pPr marL="342900" indent="-342900" defTabSz="457200">
              <a:buFont typeface="Wingdings" charset="2"/>
              <a:buChar char="Ø"/>
              <a:defRPr/>
            </a:pPr>
            <a:r>
              <a:rPr lang="en-US" sz="2200" dirty="0" smtClean="0"/>
              <a:t>Coordination with low-level locks</a:t>
            </a:r>
          </a:p>
          <a:p>
            <a:pPr marL="342900" indent="-342900" defTabSz="457200">
              <a:buFont typeface="Wingdings" charset="2"/>
              <a:buChar char="Ø"/>
              <a:defRPr/>
            </a:pPr>
            <a:r>
              <a:rPr lang="en-US" sz="2200" dirty="0" smtClean="0"/>
              <a:t>Callbacks</a:t>
            </a:r>
          </a:p>
          <a:p>
            <a:pPr marL="342900" indent="-342900" defTabSz="457200">
              <a:buFont typeface="Wingdings" charset="2"/>
              <a:buChar char="Ø"/>
              <a:defRPr/>
            </a:pPr>
            <a:r>
              <a:rPr lang="en-US" sz="2200" dirty="0" smtClean="0"/>
              <a:t>Future / Promises</a:t>
            </a:r>
          </a:p>
          <a:p>
            <a:pPr marL="342900" indent="-342900" defTabSz="457200">
              <a:buFont typeface="Wingdings" charset="2"/>
              <a:buChar char="Ø"/>
              <a:defRPr/>
            </a:pPr>
            <a:r>
              <a:rPr lang="en-US" sz="2200" dirty="0" smtClean="0"/>
              <a:t>Generators / </a:t>
            </a:r>
            <a:r>
              <a:rPr lang="en-US" sz="2200" dirty="0" err="1" smtClean="0"/>
              <a:t>Async</a:t>
            </a:r>
            <a:r>
              <a:rPr lang="en-US" sz="2200" dirty="0" smtClean="0"/>
              <a:t>-Await</a:t>
            </a:r>
          </a:p>
          <a:p>
            <a:pPr marL="342900" indent="-342900" defTabSz="457200">
              <a:buFont typeface="Wingdings" charset="2"/>
              <a:buChar char="Ø"/>
              <a:defRPr/>
            </a:pPr>
            <a:r>
              <a:rPr lang="en-US" sz="2200" dirty="0" smtClean="0"/>
              <a:t>Other Specialized Architectures - Actors</a:t>
            </a:r>
          </a:p>
          <a:p>
            <a:pPr marL="800100" lvl="1" indent="-342900" defTabSz="457200">
              <a:buFont typeface="Wingdings" charset="2"/>
              <a:buChar char="Ø"/>
              <a:defRPr/>
            </a:pPr>
            <a:endParaRPr lang="en-US" sz="2200" dirty="0" smtClean="0"/>
          </a:p>
          <a:p>
            <a:pPr marL="342900" indent="-342900" defTabSz="457200">
              <a:buFont typeface="Wingdings" charset="2"/>
              <a:buChar char="Ø"/>
              <a:defRPr/>
            </a:pPr>
            <a:endParaRPr lang="en-US" sz="2200" dirty="0" smtClean="0"/>
          </a:p>
          <a:p>
            <a:pPr marL="800100" lvl="1" indent="-342900" defTabSz="457200">
              <a:buFont typeface="Wingdings" charset="2"/>
              <a:buChar char="Ø"/>
              <a:defRPr/>
            </a:pPr>
            <a:endParaRPr lang="en-US" sz="2200" dirty="0" smtClean="0"/>
          </a:p>
          <a:p>
            <a:pPr marL="800100" lvl="1" indent="-342900" defTabSz="457200">
              <a:buFont typeface="Wingdings" charset="2"/>
              <a:buChar char="Ø"/>
              <a:defRPr/>
            </a:pPr>
            <a:endParaRPr lang="en-US" sz="2200" dirty="0"/>
          </a:p>
        </p:txBody>
      </p:sp>
    </p:spTree>
    <p:extLst>
      <p:ext uri="{BB962C8B-B14F-4D97-AF65-F5344CB8AC3E}">
        <p14:creationId xmlns:p14="http://schemas.microsoft.com/office/powerpoint/2010/main" val="2360009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a:xfrm>
            <a:off x="458788" y="76200"/>
            <a:ext cx="8229600" cy="1143000"/>
          </a:xfrm>
        </p:spPr>
        <p:txBody>
          <a:bodyPr/>
          <a:lstStyle/>
          <a:p>
            <a:r>
              <a:rPr lang="en-US" altLang="en-US" dirty="0" smtClean="0"/>
              <a:t>Callbacks</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26</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2" name="Rectangle 1"/>
          <p:cNvSpPr/>
          <p:nvPr/>
        </p:nvSpPr>
        <p:spPr>
          <a:xfrm>
            <a:off x="458788" y="1276780"/>
            <a:ext cx="8426450" cy="3139321"/>
          </a:xfrm>
          <a:prstGeom prst="rect">
            <a:avLst/>
          </a:prstGeom>
        </p:spPr>
        <p:txBody>
          <a:bodyPr wrap="square">
            <a:spAutoFit/>
          </a:bodyPr>
          <a:lstStyle/>
          <a:p>
            <a:r>
              <a:rPr lang="en-US" dirty="0" err="1">
                <a:latin typeface="Menlo" charset="0"/>
              </a:rPr>
              <a:t>getData</a:t>
            </a:r>
            <a:r>
              <a:rPr lang="en-US" dirty="0">
                <a:latin typeface="Menlo" charset="0"/>
              </a:rPr>
              <a:t>(</a:t>
            </a:r>
            <a:r>
              <a:rPr lang="en-US" dirty="0">
                <a:solidFill>
                  <a:srgbClr val="7030A0"/>
                </a:solidFill>
                <a:latin typeface="Menlo" charset="0"/>
              </a:rPr>
              <a:t>function</a:t>
            </a:r>
            <a:r>
              <a:rPr lang="en-US" dirty="0">
                <a:latin typeface="Menlo" charset="0"/>
              </a:rPr>
              <a:t>(a){ </a:t>
            </a:r>
            <a:endParaRPr lang="en-US" dirty="0" smtClean="0">
              <a:latin typeface="Menlo" charset="0"/>
            </a:endParaRPr>
          </a:p>
          <a:p>
            <a:r>
              <a:rPr lang="en-US" dirty="0">
                <a:latin typeface="Menlo" charset="0"/>
              </a:rPr>
              <a:t>	</a:t>
            </a:r>
            <a:r>
              <a:rPr lang="en-US" dirty="0" err="1" smtClean="0">
                <a:latin typeface="Menlo" charset="0"/>
              </a:rPr>
              <a:t>getMoreData</a:t>
            </a:r>
            <a:r>
              <a:rPr lang="en-US" dirty="0" smtClean="0">
                <a:latin typeface="Menlo" charset="0"/>
              </a:rPr>
              <a:t>(a</a:t>
            </a:r>
            <a:r>
              <a:rPr lang="en-US" dirty="0">
                <a:latin typeface="Menlo" charset="0"/>
              </a:rPr>
              <a:t>, </a:t>
            </a:r>
            <a:r>
              <a:rPr lang="en-US" dirty="0">
                <a:solidFill>
                  <a:srgbClr val="7030A0"/>
                </a:solidFill>
                <a:latin typeface="Menlo" charset="0"/>
              </a:rPr>
              <a:t>function</a:t>
            </a:r>
            <a:r>
              <a:rPr lang="en-US" dirty="0">
                <a:latin typeface="Menlo" charset="0"/>
              </a:rPr>
              <a:t>(b</a:t>
            </a:r>
            <a:r>
              <a:rPr lang="en-US" dirty="0" smtClean="0">
                <a:latin typeface="Menlo" charset="0"/>
              </a:rPr>
              <a:t>){</a:t>
            </a:r>
          </a:p>
          <a:p>
            <a:r>
              <a:rPr lang="en-US" dirty="0" smtClean="0">
                <a:latin typeface="Menlo" charset="0"/>
              </a:rPr>
              <a:t> 		</a:t>
            </a:r>
            <a:r>
              <a:rPr lang="en-US" dirty="0" err="1" smtClean="0">
                <a:latin typeface="Menlo" charset="0"/>
              </a:rPr>
              <a:t>getMoreData</a:t>
            </a:r>
            <a:r>
              <a:rPr lang="en-US" dirty="0" smtClean="0">
                <a:latin typeface="Menlo" charset="0"/>
              </a:rPr>
              <a:t>(b</a:t>
            </a:r>
            <a:r>
              <a:rPr lang="en-US" dirty="0">
                <a:latin typeface="Menlo" charset="0"/>
              </a:rPr>
              <a:t>, </a:t>
            </a:r>
            <a:r>
              <a:rPr lang="en-US" dirty="0">
                <a:solidFill>
                  <a:srgbClr val="7030A0"/>
                </a:solidFill>
                <a:latin typeface="Menlo" charset="0"/>
              </a:rPr>
              <a:t>function</a:t>
            </a:r>
            <a:r>
              <a:rPr lang="en-US" dirty="0">
                <a:latin typeface="Menlo" charset="0"/>
              </a:rPr>
              <a:t>(c</a:t>
            </a:r>
            <a:r>
              <a:rPr lang="en-US" dirty="0" smtClean="0">
                <a:latin typeface="Menlo" charset="0"/>
              </a:rPr>
              <a:t>){</a:t>
            </a:r>
          </a:p>
          <a:p>
            <a:r>
              <a:rPr lang="en-US" dirty="0" smtClean="0">
                <a:latin typeface="Menlo" charset="0"/>
              </a:rPr>
              <a:t> 			</a:t>
            </a:r>
            <a:r>
              <a:rPr lang="en-US" dirty="0" err="1" smtClean="0">
                <a:latin typeface="Menlo" charset="0"/>
              </a:rPr>
              <a:t>getMoreData</a:t>
            </a:r>
            <a:r>
              <a:rPr lang="en-US" dirty="0" smtClean="0">
                <a:latin typeface="Menlo" charset="0"/>
              </a:rPr>
              <a:t>(c</a:t>
            </a:r>
            <a:r>
              <a:rPr lang="en-US" dirty="0">
                <a:latin typeface="Menlo" charset="0"/>
              </a:rPr>
              <a:t>, </a:t>
            </a:r>
            <a:r>
              <a:rPr lang="en-US" dirty="0">
                <a:solidFill>
                  <a:srgbClr val="7030A0"/>
                </a:solidFill>
                <a:latin typeface="Menlo" charset="0"/>
              </a:rPr>
              <a:t>function</a:t>
            </a:r>
            <a:r>
              <a:rPr lang="en-US" dirty="0">
                <a:latin typeface="Menlo" charset="0"/>
              </a:rPr>
              <a:t>(d</a:t>
            </a:r>
            <a:r>
              <a:rPr lang="en-US" dirty="0" smtClean="0">
                <a:latin typeface="Menlo" charset="0"/>
              </a:rPr>
              <a:t>){</a:t>
            </a:r>
          </a:p>
          <a:p>
            <a:r>
              <a:rPr lang="en-US" dirty="0" smtClean="0">
                <a:latin typeface="Menlo" charset="0"/>
              </a:rPr>
              <a:t> 				</a:t>
            </a:r>
            <a:r>
              <a:rPr lang="en-US" dirty="0" err="1" smtClean="0">
                <a:latin typeface="Menlo" charset="0"/>
              </a:rPr>
              <a:t>getMoreData</a:t>
            </a:r>
            <a:r>
              <a:rPr lang="en-US" dirty="0" smtClean="0">
                <a:latin typeface="Menlo" charset="0"/>
              </a:rPr>
              <a:t>(d</a:t>
            </a:r>
            <a:r>
              <a:rPr lang="en-US" dirty="0">
                <a:latin typeface="Menlo" charset="0"/>
              </a:rPr>
              <a:t>, </a:t>
            </a:r>
            <a:r>
              <a:rPr lang="en-US" dirty="0">
                <a:solidFill>
                  <a:srgbClr val="7030A0"/>
                </a:solidFill>
                <a:latin typeface="Menlo" charset="0"/>
              </a:rPr>
              <a:t>function</a:t>
            </a:r>
            <a:r>
              <a:rPr lang="en-US" dirty="0">
                <a:latin typeface="Menlo" charset="0"/>
              </a:rPr>
              <a:t>(e){ </a:t>
            </a:r>
            <a:endParaRPr lang="en-US" dirty="0" smtClean="0">
              <a:latin typeface="Menlo" charset="0"/>
            </a:endParaRPr>
          </a:p>
          <a:p>
            <a:r>
              <a:rPr lang="en-US" dirty="0">
                <a:latin typeface="Menlo" charset="0"/>
              </a:rPr>
              <a:t>	</a:t>
            </a:r>
            <a:r>
              <a:rPr lang="en-US" dirty="0" smtClean="0">
                <a:latin typeface="Menlo" charset="0"/>
              </a:rPr>
              <a:t>				... </a:t>
            </a:r>
          </a:p>
          <a:p>
            <a:r>
              <a:rPr lang="en-US" dirty="0">
                <a:latin typeface="Menlo" charset="0"/>
              </a:rPr>
              <a:t>	</a:t>
            </a:r>
            <a:r>
              <a:rPr lang="en-US" dirty="0" smtClean="0">
                <a:latin typeface="Menlo" charset="0"/>
              </a:rPr>
              <a:t>			}); </a:t>
            </a:r>
          </a:p>
          <a:p>
            <a:r>
              <a:rPr lang="en-US" dirty="0">
                <a:latin typeface="Menlo" charset="0"/>
              </a:rPr>
              <a:t>	</a:t>
            </a:r>
            <a:r>
              <a:rPr lang="en-US" dirty="0" smtClean="0">
                <a:latin typeface="Menlo" charset="0"/>
              </a:rPr>
              <a:t>		}); </a:t>
            </a:r>
          </a:p>
          <a:p>
            <a:r>
              <a:rPr lang="en-US" dirty="0">
                <a:latin typeface="Menlo" charset="0"/>
              </a:rPr>
              <a:t>	</a:t>
            </a:r>
            <a:r>
              <a:rPr lang="en-US" dirty="0" smtClean="0">
                <a:latin typeface="Menlo" charset="0"/>
              </a:rPr>
              <a:t>	}); </a:t>
            </a:r>
          </a:p>
          <a:p>
            <a:r>
              <a:rPr lang="en-US" dirty="0">
                <a:latin typeface="Menlo" charset="0"/>
              </a:rPr>
              <a:t>	</a:t>
            </a:r>
            <a:r>
              <a:rPr lang="en-US" dirty="0" smtClean="0">
                <a:latin typeface="Menlo" charset="0"/>
              </a:rPr>
              <a:t>}); </a:t>
            </a:r>
          </a:p>
          <a:p>
            <a:r>
              <a:rPr lang="en-US" dirty="0" smtClean="0">
                <a:latin typeface="Menlo" charset="0"/>
              </a:rPr>
              <a:t>});</a:t>
            </a:r>
            <a:endParaRPr lang="en-US" dirty="0"/>
          </a:p>
        </p:txBody>
      </p:sp>
      <p:sp>
        <p:nvSpPr>
          <p:cNvPr id="10" name="TextBox 9"/>
          <p:cNvSpPr txBox="1"/>
          <p:nvPr/>
        </p:nvSpPr>
        <p:spPr>
          <a:xfrm>
            <a:off x="428449" y="5205657"/>
            <a:ext cx="8408191" cy="646331"/>
          </a:xfrm>
          <a:prstGeom prst="rect">
            <a:avLst/>
          </a:prstGeom>
          <a:noFill/>
        </p:spPr>
        <p:txBody>
          <a:bodyPr wrap="square" rtlCol="0">
            <a:spAutoFit/>
          </a:bodyPr>
          <a:lstStyle/>
          <a:p>
            <a:pPr defTabSz="457200">
              <a:defRPr/>
            </a:pPr>
            <a:r>
              <a:rPr lang="en-US" dirty="0" smtClean="0">
                <a:solidFill>
                  <a:srgbClr val="00B050"/>
                </a:solidFill>
              </a:rPr>
              <a:t>Benefits </a:t>
            </a:r>
            <a:r>
              <a:rPr lang="mr-IN" dirty="0" smtClean="0">
                <a:solidFill>
                  <a:srgbClr val="00B050"/>
                </a:solidFill>
              </a:rPr>
              <a:t>–</a:t>
            </a:r>
            <a:r>
              <a:rPr lang="en-US" dirty="0" smtClean="0">
                <a:solidFill>
                  <a:srgbClr val="00B050"/>
                </a:solidFill>
              </a:rPr>
              <a:t> Simple for event based reactive programming</a:t>
            </a:r>
          </a:p>
          <a:p>
            <a:pPr defTabSz="457200">
              <a:defRPr/>
            </a:pPr>
            <a:r>
              <a:rPr lang="en-US" dirty="0" smtClean="0">
                <a:solidFill>
                  <a:srgbClr val="FF0000"/>
                </a:solidFill>
              </a:rPr>
              <a:t>Challenges </a:t>
            </a:r>
            <a:r>
              <a:rPr lang="mr-IN" dirty="0" smtClean="0">
                <a:solidFill>
                  <a:srgbClr val="FF0000"/>
                </a:solidFill>
              </a:rPr>
              <a:t>–</a:t>
            </a:r>
            <a:r>
              <a:rPr lang="en-US" dirty="0" smtClean="0">
                <a:solidFill>
                  <a:srgbClr val="FF0000"/>
                </a:solidFill>
              </a:rPr>
              <a:t> Flow Control, Exception Handling</a:t>
            </a:r>
          </a:p>
        </p:txBody>
      </p:sp>
    </p:spTree>
    <p:extLst>
      <p:ext uri="{BB962C8B-B14F-4D97-AF65-F5344CB8AC3E}">
        <p14:creationId xmlns:p14="http://schemas.microsoft.com/office/powerpoint/2010/main" val="20222337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a:xfrm>
            <a:off x="458788" y="76200"/>
            <a:ext cx="8229600" cy="1143000"/>
          </a:xfrm>
        </p:spPr>
        <p:txBody>
          <a:bodyPr/>
          <a:lstStyle/>
          <a:p>
            <a:r>
              <a:rPr lang="en-US" altLang="en-US" dirty="0" smtClean="0"/>
              <a:t>Promises</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27</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2" name="Rectangle 1"/>
          <p:cNvSpPr/>
          <p:nvPr/>
        </p:nvSpPr>
        <p:spPr>
          <a:xfrm>
            <a:off x="458788" y="1276780"/>
            <a:ext cx="8426450" cy="2862322"/>
          </a:xfrm>
          <a:prstGeom prst="rect">
            <a:avLst/>
          </a:prstGeom>
        </p:spPr>
        <p:txBody>
          <a:bodyPr wrap="square">
            <a:spAutoFit/>
          </a:bodyPr>
          <a:lstStyle/>
          <a:p>
            <a:r>
              <a:rPr lang="en-US" dirty="0" err="1" smtClean="0">
                <a:latin typeface="Menlo" charset="0"/>
              </a:rPr>
              <a:t>getDataAsPromise</a:t>
            </a:r>
            <a:r>
              <a:rPr lang="en-US" dirty="0" smtClean="0">
                <a:latin typeface="Menlo" charset="0"/>
              </a:rPr>
              <a:t>()</a:t>
            </a:r>
          </a:p>
          <a:p>
            <a:r>
              <a:rPr lang="en-US" dirty="0">
                <a:latin typeface="Menlo" charset="0"/>
              </a:rPr>
              <a:t>	</a:t>
            </a:r>
            <a:r>
              <a:rPr lang="en-US" dirty="0" smtClean="0">
                <a:latin typeface="Menlo" charset="0"/>
              </a:rPr>
              <a:t>.then(</a:t>
            </a:r>
            <a:r>
              <a:rPr lang="en-US" dirty="0" smtClean="0">
                <a:solidFill>
                  <a:srgbClr val="7030A0"/>
                </a:solidFill>
                <a:latin typeface="Menlo" charset="0"/>
              </a:rPr>
              <a:t>function</a:t>
            </a:r>
            <a:r>
              <a:rPr lang="en-US" dirty="0" smtClean="0">
                <a:latin typeface="Menlo" charset="0"/>
              </a:rPr>
              <a:t>(a</a:t>
            </a:r>
            <a:r>
              <a:rPr lang="en-US" dirty="0">
                <a:latin typeface="Menlo" charset="0"/>
              </a:rPr>
              <a:t>){ </a:t>
            </a:r>
            <a:r>
              <a:rPr lang="en-US" dirty="0" smtClean="0">
                <a:latin typeface="Menlo" charset="0"/>
              </a:rPr>
              <a:t>return </a:t>
            </a:r>
            <a:r>
              <a:rPr lang="en-US" dirty="0" err="1" smtClean="0">
                <a:latin typeface="Menlo" charset="0"/>
              </a:rPr>
              <a:t>getMoreDataAsPromise</a:t>
            </a:r>
            <a:r>
              <a:rPr lang="en-US" dirty="0" smtClean="0">
                <a:latin typeface="Menlo" charset="0"/>
              </a:rPr>
              <a:t>(a); })</a:t>
            </a:r>
          </a:p>
          <a:p>
            <a:r>
              <a:rPr lang="en-US" dirty="0" smtClean="0">
                <a:latin typeface="Menlo" charset="0"/>
              </a:rPr>
              <a:t>	.then(</a:t>
            </a:r>
            <a:r>
              <a:rPr lang="en-US" dirty="0" smtClean="0">
                <a:solidFill>
                  <a:srgbClr val="7030A0"/>
                </a:solidFill>
                <a:latin typeface="Menlo" charset="0"/>
              </a:rPr>
              <a:t>function</a:t>
            </a:r>
            <a:r>
              <a:rPr lang="en-US" dirty="0" smtClean="0">
                <a:latin typeface="Menlo" charset="0"/>
              </a:rPr>
              <a:t>(b){ </a:t>
            </a:r>
            <a:r>
              <a:rPr lang="en-US" dirty="0">
                <a:latin typeface="Menlo" charset="0"/>
              </a:rPr>
              <a:t>return </a:t>
            </a:r>
            <a:r>
              <a:rPr lang="en-US" dirty="0" err="1" smtClean="0">
                <a:latin typeface="Menlo" charset="0"/>
              </a:rPr>
              <a:t>getMoreDataAsPromise</a:t>
            </a:r>
            <a:r>
              <a:rPr lang="en-US" dirty="0" smtClean="0">
                <a:latin typeface="Menlo" charset="0"/>
              </a:rPr>
              <a:t>(b); </a:t>
            </a:r>
            <a:r>
              <a:rPr lang="en-US" dirty="0">
                <a:latin typeface="Menlo" charset="0"/>
              </a:rPr>
              <a:t>}) </a:t>
            </a:r>
            <a:endParaRPr lang="en-US" dirty="0" smtClean="0">
              <a:latin typeface="Menlo" charset="0"/>
            </a:endParaRPr>
          </a:p>
          <a:p>
            <a:r>
              <a:rPr lang="en-US" dirty="0" smtClean="0">
                <a:latin typeface="Menlo" charset="0"/>
              </a:rPr>
              <a:t>	.then(</a:t>
            </a:r>
            <a:r>
              <a:rPr lang="en-US" dirty="0" smtClean="0">
                <a:solidFill>
                  <a:srgbClr val="7030A0"/>
                </a:solidFill>
                <a:latin typeface="Menlo" charset="0"/>
              </a:rPr>
              <a:t>function</a:t>
            </a:r>
            <a:r>
              <a:rPr lang="en-US" dirty="0" smtClean="0">
                <a:latin typeface="Menlo" charset="0"/>
              </a:rPr>
              <a:t>(c){ </a:t>
            </a:r>
            <a:r>
              <a:rPr lang="en-US" dirty="0">
                <a:latin typeface="Menlo" charset="0"/>
              </a:rPr>
              <a:t>return </a:t>
            </a:r>
            <a:r>
              <a:rPr lang="en-US" dirty="0" err="1" smtClean="0">
                <a:latin typeface="Menlo" charset="0"/>
              </a:rPr>
              <a:t>getMoreDataAsPromise</a:t>
            </a:r>
            <a:r>
              <a:rPr lang="en-US" dirty="0" smtClean="0">
                <a:latin typeface="Menlo" charset="0"/>
              </a:rPr>
              <a:t>(c); </a:t>
            </a:r>
            <a:r>
              <a:rPr lang="en-US" dirty="0">
                <a:latin typeface="Menlo" charset="0"/>
              </a:rPr>
              <a:t>}) </a:t>
            </a:r>
            <a:endParaRPr lang="en-US" dirty="0" smtClean="0">
              <a:latin typeface="Menlo" charset="0"/>
            </a:endParaRPr>
          </a:p>
          <a:p>
            <a:r>
              <a:rPr lang="en-US" dirty="0" smtClean="0">
                <a:latin typeface="Menlo" charset="0"/>
              </a:rPr>
              <a:t>	.then(</a:t>
            </a:r>
            <a:r>
              <a:rPr lang="en-US" dirty="0" smtClean="0">
                <a:solidFill>
                  <a:srgbClr val="7030A0"/>
                </a:solidFill>
                <a:latin typeface="Menlo" charset="0"/>
              </a:rPr>
              <a:t>function</a:t>
            </a:r>
            <a:r>
              <a:rPr lang="en-US" dirty="0" smtClean="0">
                <a:latin typeface="Menlo" charset="0"/>
              </a:rPr>
              <a:t>(d){ </a:t>
            </a:r>
            <a:r>
              <a:rPr lang="en-US" dirty="0">
                <a:latin typeface="Menlo" charset="0"/>
              </a:rPr>
              <a:t>return </a:t>
            </a:r>
            <a:r>
              <a:rPr lang="en-US" dirty="0" err="1" smtClean="0">
                <a:latin typeface="Menlo" charset="0"/>
              </a:rPr>
              <a:t>getMoreDataAsPromise</a:t>
            </a:r>
            <a:r>
              <a:rPr lang="en-US" dirty="0" smtClean="0">
                <a:latin typeface="Menlo" charset="0"/>
              </a:rPr>
              <a:t>(d); </a:t>
            </a:r>
            <a:r>
              <a:rPr lang="en-US" dirty="0">
                <a:latin typeface="Menlo" charset="0"/>
              </a:rPr>
              <a:t>}) </a:t>
            </a:r>
            <a:endParaRPr lang="en-US" dirty="0" smtClean="0">
              <a:latin typeface="Menlo" charset="0"/>
            </a:endParaRPr>
          </a:p>
          <a:p>
            <a:r>
              <a:rPr lang="en-US" dirty="0" smtClean="0">
                <a:latin typeface="Menlo" charset="0"/>
              </a:rPr>
              <a:t>	.then(</a:t>
            </a:r>
            <a:r>
              <a:rPr lang="en-US" dirty="0" smtClean="0">
                <a:solidFill>
                  <a:srgbClr val="7030A0"/>
                </a:solidFill>
                <a:latin typeface="Menlo" charset="0"/>
              </a:rPr>
              <a:t>function</a:t>
            </a:r>
            <a:r>
              <a:rPr lang="en-US" dirty="0" smtClean="0">
                <a:latin typeface="Menlo" charset="0"/>
              </a:rPr>
              <a:t>(e){</a:t>
            </a:r>
          </a:p>
          <a:p>
            <a:r>
              <a:rPr lang="en-US" dirty="0">
                <a:latin typeface="Menlo" charset="0"/>
              </a:rPr>
              <a:t>	</a:t>
            </a:r>
            <a:r>
              <a:rPr lang="en-US" dirty="0" smtClean="0">
                <a:latin typeface="Menlo" charset="0"/>
              </a:rPr>
              <a:t>	... </a:t>
            </a:r>
          </a:p>
          <a:p>
            <a:r>
              <a:rPr lang="en-US" dirty="0">
                <a:latin typeface="Menlo" charset="0"/>
              </a:rPr>
              <a:t>	</a:t>
            </a:r>
            <a:r>
              <a:rPr lang="en-US" dirty="0" smtClean="0">
                <a:latin typeface="Menlo" charset="0"/>
              </a:rPr>
              <a:t>}) </a:t>
            </a:r>
            <a:r>
              <a:rPr lang="en-US" dirty="0">
                <a:latin typeface="Menlo" charset="0"/>
              </a:rPr>
              <a:t>	</a:t>
            </a:r>
            <a:endParaRPr lang="en-US" dirty="0" smtClean="0">
              <a:latin typeface="Menlo" charset="0"/>
            </a:endParaRPr>
          </a:p>
          <a:p>
            <a:endParaRPr lang="en-US" dirty="0" smtClean="0">
              <a:latin typeface="Menlo" charset="0"/>
            </a:endParaRPr>
          </a:p>
          <a:p>
            <a:r>
              <a:rPr lang="en-US" dirty="0">
                <a:latin typeface="Menlo" charset="0"/>
              </a:rPr>
              <a:t>	</a:t>
            </a:r>
            <a:endParaRPr lang="en-US" dirty="0"/>
          </a:p>
        </p:txBody>
      </p:sp>
      <p:sp>
        <p:nvSpPr>
          <p:cNvPr id="11" name="TextBox 10"/>
          <p:cNvSpPr txBox="1"/>
          <p:nvPr/>
        </p:nvSpPr>
        <p:spPr>
          <a:xfrm>
            <a:off x="411516" y="4699819"/>
            <a:ext cx="8408191" cy="923330"/>
          </a:xfrm>
          <a:prstGeom prst="rect">
            <a:avLst/>
          </a:prstGeom>
          <a:noFill/>
        </p:spPr>
        <p:txBody>
          <a:bodyPr wrap="square" rtlCol="0">
            <a:spAutoFit/>
          </a:bodyPr>
          <a:lstStyle/>
          <a:p>
            <a:pPr defTabSz="457200">
              <a:defRPr/>
            </a:pPr>
            <a:r>
              <a:rPr lang="en-US" dirty="0" smtClean="0">
                <a:solidFill>
                  <a:srgbClr val="00B050"/>
                </a:solidFill>
              </a:rPr>
              <a:t>Benefits </a:t>
            </a:r>
            <a:r>
              <a:rPr lang="mr-IN" dirty="0" smtClean="0">
                <a:solidFill>
                  <a:srgbClr val="00B050"/>
                </a:solidFill>
              </a:rPr>
              <a:t>–</a:t>
            </a:r>
            <a:r>
              <a:rPr lang="en-US" dirty="0" smtClean="0">
                <a:solidFill>
                  <a:srgbClr val="00B050"/>
                </a:solidFill>
              </a:rPr>
              <a:t> Simple for event based reactive programming, Easy Nesting, Simple to sequence events, exceptions </a:t>
            </a:r>
            <a:r>
              <a:rPr lang="en-US" dirty="0" err="1" smtClean="0">
                <a:solidFill>
                  <a:srgbClr val="00B050"/>
                </a:solidFill>
              </a:rPr>
              <a:t>propogated</a:t>
            </a:r>
            <a:r>
              <a:rPr lang="en-US" dirty="0" smtClean="0">
                <a:solidFill>
                  <a:srgbClr val="00B050"/>
                </a:solidFill>
              </a:rPr>
              <a:t> upward</a:t>
            </a:r>
          </a:p>
          <a:p>
            <a:pPr defTabSz="457200">
              <a:defRPr/>
            </a:pPr>
            <a:r>
              <a:rPr lang="en-US" dirty="0" smtClean="0">
                <a:solidFill>
                  <a:srgbClr val="FF0000"/>
                </a:solidFill>
              </a:rPr>
              <a:t>Challenges </a:t>
            </a:r>
            <a:r>
              <a:rPr lang="mr-IN" dirty="0" smtClean="0">
                <a:solidFill>
                  <a:srgbClr val="FF0000"/>
                </a:solidFill>
              </a:rPr>
              <a:t>–</a:t>
            </a:r>
            <a:r>
              <a:rPr lang="en-US" dirty="0" smtClean="0">
                <a:solidFill>
                  <a:srgbClr val="FF0000"/>
                </a:solidFill>
              </a:rPr>
              <a:t> Flow Control Beyond Sequencing</a:t>
            </a:r>
          </a:p>
        </p:txBody>
      </p:sp>
    </p:spTree>
    <p:extLst>
      <p:ext uri="{BB962C8B-B14F-4D97-AF65-F5344CB8AC3E}">
        <p14:creationId xmlns:p14="http://schemas.microsoft.com/office/powerpoint/2010/main" val="11794010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a:xfrm>
            <a:off x="458788" y="76200"/>
            <a:ext cx="8229600" cy="1143000"/>
          </a:xfrm>
        </p:spPr>
        <p:txBody>
          <a:bodyPr/>
          <a:lstStyle/>
          <a:p>
            <a:r>
              <a:rPr lang="en-US" altLang="en-US" dirty="0" smtClean="0"/>
              <a:t>Generators</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28</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2" name="Rectangle 1"/>
          <p:cNvSpPr/>
          <p:nvPr/>
        </p:nvSpPr>
        <p:spPr>
          <a:xfrm>
            <a:off x="458788" y="597329"/>
            <a:ext cx="8426450" cy="5355312"/>
          </a:xfrm>
          <a:prstGeom prst="rect">
            <a:avLst/>
          </a:prstGeom>
        </p:spPr>
        <p:txBody>
          <a:bodyPr wrap="square">
            <a:spAutoFit/>
          </a:bodyPr>
          <a:lstStyle/>
          <a:p>
            <a:r>
              <a:rPr lang="en-US" dirty="0" smtClean="0">
                <a:latin typeface="Menlo" charset="0"/>
              </a:rPr>
              <a:t>function *</a:t>
            </a:r>
            <a:r>
              <a:rPr lang="en-US" dirty="0" err="1" smtClean="0">
                <a:latin typeface="Menlo" charset="0"/>
              </a:rPr>
              <a:t>getDataWithGenerator</a:t>
            </a:r>
            <a:r>
              <a:rPr lang="en-US" dirty="0" smtClean="0">
                <a:latin typeface="Menlo" charset="0"/>
              </a:rPr>
              <a:t>() {</a:t>
            </a:r>
          </a:p>
          <a:p>
            <a:r>
              <a:rPr lang="en-US" dirty="0" smtClean="0">
                <a:latin typeface="Menlo" charset="0"/>
              </a:rPr>
              <a:t>	let a = </a:t>
            </a:r>
            <a:r>
              <a:rPr lang="en-US" dirty="0" smtClean="0">
                <a:solidFill>
                  <a:srgbClr val="7030A0"/>
                </a:solidFill>
                <a:latin typeface="Menlo" charset="0"/>
              </a:rPr>
              <a:t>yield </a:t>
            </a:r>
            <a:r>
              <a:rPr lang="en-US" dirty="0" err="1" smtClean="0">
                <a:latin typeface="Menlo" charset="0"/>
              </a:rPr>
              <a:t>getData</a:t>
            </a:r>
            <a:r>
              <a:rPr lang="en-US" dirty="0" smtClean="0">
                <a:latin typeface="Menlo" charset="0"/>
              </a:rPr>
              <a:t>();</a:t>
            </a:r>
          </a:p>
          <a:p>
            <a:r>
              <a:rPr lang="en-US" dirty="0">
                <a:latin typeface="Menlo" charset="0"/>
              </a:rPr>
              <a:t>	</a:t>
            </a:r>
            <a:r>
              <a:rPr lang="en-US" dirty="0" smtClean="0">
                <a:latin typeface="Menlo" charset="0"/>
              </a:rPr>
              <a:t>... </a:t>
            </a:r>
          </a:p>
          <a:p>
            <a:r>
              <a:rPr lang="en-US" dirty="0">
                <a:latin typeface="Menlo" charset="0"/>
              </a:rPr>
              <a:t>	let </a:t>
            </a:r>
            <a:r>
              <a:rPr lang="en-US" dirty="0" smtClean="0">
                <a:latin typeface="Menlo" charset="0"/>
              </a:rPr>
              <a:t>b </a:t>
            </a:r>
            <a:r>
              <a:rPr lang="en-US" dirty="0">
                <a:latin typeface="Menlo" charset="0"/>
              </a:rPr>
              <a:t>= </a:t>
            </a:r>
            <a:r>
              <a:rPr lang="en-US" dirty="0">
                <a:solidFill>
                  <a:srgbClr val="7030A0"/>
                </a:solidFill>
                <a:latin typeface="Menlo" charset="0"/>
              </a:rPr>
              <a:t>yield </a:t>
            </a:r>
            <a:r>
              <a:rPr lang="en-US" dirty="0" err="1" smtClean="0">
                <a:latin typeface="Menlo" charset="0"/>
              </a:rPr>
              <a:t>getMoreData</a:t>
            </a:r>
            <a:r>
              <a:rPr lang="en-US" dirty="0" smtClean="0">
                <a:latin typeface="Menlo" charset="0"/>
              </a:rPr>
              <a:t>(a);</a:t>
            </a:r>
          </a:p>
          <a:p>
            <a:r>
              <a:rPr lang="en-US" dirty="0">
                <a:latin typeface="Menlo" charset="0"/>
              </a:rPr>
              <a:t>	let </a:t>
            </a:r>
            <a:r>
              <a:rPr lang="en-US" dirty="0" smtClean="0">
                <a:latin typeface="Menlo" charset="0"/>
              </a:rPr>
              <a:t>c </a:t>
            </a:r>
            <a:r>
              <a:rPr lang="en-US" dirty="0">
                <a:latin typeface="Menlo" charset="0"/>
              </a:rPr>
              <a:t>= </a:t>
            </a:r>
            <a:r>
              <a:rPr lang="en-US" dirty="0">
                <a:solidFill>
                  <a:srgbClr val="7030A0"/>
                </a:solidFill>
                <a:latin typeface="Menlo" charset="0"/>
              </a:rPr>
              <a:t>yield </a:t>
            </a:r>
            <a:r>
              <a:rPr lang="en-US" dirty="0" err="1" smtClean="0">
                <a:latin typeface="Menlo" charset="0"/>
              </a:rPr>
              <a:t>getMoreData</a:t>
            </a:r>
            <a:r>
              <a:rPr lang="en-US" dirty="0" smtClean="0">
                <a:latin typeface="Menlo" charset="0"/>
              </a:rPr>
              <a:t>(b);</a:t>
            </a:r>
            <a:endParaRPr lang="en-US" dirty="0">
              <a:latin typeface="Menlo" charset="0"/>
            </a:endParaRPr>
          </a:p>
          <a:p>
            <a:r>
              <a:rPr lang="en-US" dirty="0" smtClean="0">
                <a:latin typeface="Menlo" charset="0"/>
              </a:rPr>
              <a:t>	let d </a:t>
            </a:r>
            <a:r>
              <a:rPr lang="en-US" dirty="0">
                <a:latin typeface="Menlo" charset="0"/>
              </a:rPr>
              <a:t>= </a:t>
            </a:r>
            <a:r>
              <a:rPr lang="en-US" dirty="0">
                <a:solidFill>
                  <a:srgbClr val="7030A0"/>
                </a:solidFill>
                <a:latin typeface="Menlo" charset="0"/>
              </a:rPr>
              <a:t>yield </a:t>
            </a:r>
            <a:r>
              <a:rPr lang="en-US" dirty="0" err="1" smtClean="0">
                <a:latin typeface="Menlo" charset="0"/>
              </a:rPr>
              <a:t>getMoreData</a:t>
            </a:r>
            <a:r>
              <a:rPr lang="en-US" dirty="0" smtClean="0">
                <a:latin typeface="Menlo" charset="0"/>
              </a:rPr>
              <a:t>(c);</a:t>
            </a:r>
            <a:endParaRPr lang="en-US" dirty="0">
              <a:latin typeface="Menlo" charset="0"/>
            </a:endParaRPr>
          </a:p>
          <a:p>
            <a:r>
              <a:rPr lang="en-US" dirty="0" smtClean="0">
                <a:latin typeface="Menlo" charset="0"/>
              </a:rPr>
              <a:t>	let e </a:t>
            </a:r>
            <a:r>
              <a:rPr lang="en-US" dirty="0">
                <a:latin typeface="Menlo" charset="0"/>
              </a:rPr>
              <a:t>= </a:t>
            </a:r>
            <a:r>
              <a:rPr lang="en-US" dirty="0">
                <a:solidFill>
                  <a:srgbClr val="7030A0"/>
                </a:solidFill>
                <a:latin typeface="Menlo" charset="0"/>
              </a:rPr>
              <a:t>yield </a:t>
            </a:r>
            <a:r>
              <a:rPr lang="en-US" dirty="0" err="1" smtClean="0">
                <a:latin typeface="Menlo" charset="0"/>
              </a:rPr>
              <a:t>getMoreData</a:t>
            </a:r>
            <a:r>
              <a:rPr lang="en-US" dirty="0" smtClean="0">
                <a:latin typeface="Menlo" charset="0"/>
              </a:rPr>
              <a:t>(d);</a:t>
            </a:r>
          </a:p>
          <a:p>
            <a:r>
              <a:rPr lang="en-US" dirty="0">
                <a:latin typeface="Menlo" charset="0"/>
              </a:rPr>
              <a:t>	</a:t>
            </a:r>
            <a:r>
              <a:rPr lang="en-US" dirty="0" smtClean="0">
                <a:solidFill>
                  <a:srgbClr val="7030A0"/>
                </a:solidFill>
                <a:latin typeface="Menlo" charset="0"/>
              </a:rPr>
              <a:t>return</a:t>
            </a:r>
            <a:r>
              <a:rPr lang="en-US" dirty="0" smtClean="0">
                <a:latin typeface="Menlo" charset="0"/>
              </a:rPr>
              <a:t> e;</a:t>
            </a:r>
          </a:p>
          <a:p>
            <a:r>
              <a:rPr lang="en-US" dirty="0" smtClean="0">
                <a:latin typeface="Menlo" charset="0"/>
              </a:rPr>
              <a:t>}</a:t>
            </a:r>
          </a:p>
          <a:p>
            <a:endParaRPr lang="en-US" dirty="0">
              <a:latin typeface="Menlo" charset="0"/>
            </a:endParaRPr>
          </a:p>
          <a:p>
            <a:r>
              <a:rPr lang="en-US" dirty="0" smtClean="0">
                <a:latin typeface="Menlo" charset="0"/>
              </a:rPr>
              <a:t>let result</a:t>
            </a:r>
          </a:p>
          <a:p>
            <a:r>
              <a:rPr lang="en-US" dirty="0" smtClean="0">
                <a:latin typeface="Menlo" charset="0"/>
              </a:rPr>
              <a:t>for (let d = </a:t>
            </a:r>
            <a:r>
              <a:rPr lang="en-US" dirty="0" err="1" smtClean="0">
                <a:latin typeface="Menlo" charset="0"/>
              </a:rPr>
              <a:t>getDataWithGenerator</a:t>
            </a:r>
            <a:r>
              <a:rPr lang="en-US" dirty="0" smtClean="0">
                <a:latin typeface="Menlo" charset="0"/>
              </a:rPr>
              <a:t>()){</a:t>
            </a:r>
          </a:p>
          <a:p>
            <a:r>
              <a:rPr lang="en-US" dirty="0">
                <a:latin typeface="Menlo" charset="0"/>
              </a:rPr>
              <a:t>	</a:t>
            </a:r>
            <a:r>
              <a:rPr lang="en-US" dirty="0" smtClean="0">
                <a:latin typeface="Menlo" charset="0"/>
              </a:rPr>
              <a:t>if(</a:t>
            </a:r>
            <a:r>
              <a:rPr lang="en-US" dirty="0" err="1" smtClean="0">
                <a:latin typeface="Menlo" charset="0"/>
              </a:rPr>
              <a:t>d.done</a:t>
            </a:r>
            <a:r>
              <a:rPr lang="en-US" dirty="0" smtClean="0">
                <a:latin typeface="Menlo" charset="0"/>
              </a:rPr>
              <a:t>)</a:t>
            </a:r>
          </a:p>
          <a:p>
            <a:r>
              <a:rPr lang="en-US" dirty="0">
                <a:latin typeface="Menlo" charset="0"/>
              </a:rPr>
              <a:t>	</a:t>
            </a:r>
            <a:r>
              <a:rPr lang="en-US" dirty="0" smtClean="0">
                <a:latin typeface="Menlo" charset="0"/>
              </a:rPr>
              <a:t>	result = </a:t>
            </a:r>
            <a:r>
              <a:rPr lang="en-US" dirty="0" err="1" smtClean="0">
                <a:latin typeface="Menlo" charset="0"/>
              </a:rPr>
              <a:t>d.value</a:t>
            </a:r>
            <a:endParaRPr lang="en-US" dirty="0" smtClean="0">
              <a:latin typeface="Menlo" charset="0"/>
            </a:endParaRPr>
          </a:p>
          <a:p>
            <a:r>
              <a:rPr lang="en-US" dirty="0" smtClean="0">
                <a:latin typeface="Menlo" charset="0"/>
              </a:rPr>
              <a:t>}</a:t>
            </a:r>
          </a:p>
          <a:p>
            <a:r>
              <a:rPr lang="en-US" dirty="0" smtClean="0">
                <a:solidFill>
                  <a:srgbClr val="FFC000"/>
                </a:solidFill>
                <a:latin typeface="Menlo" charset="0"/>
              </a:rPr>
              <a:t>//note that generators return an object in the form of</a:t>
            </a:r>
          </a:p>
          <a:p>
            <a:r>
              <a:rPr lang="en-US" dirty="0" smtClean="0">
                <a:solidFill>
                  <a:srgbClr val="FFC000"/>
                </a:solidFill>
                <a:latin typeface="Menlo" charset="0"/>
              </a:rPr>
              <a:t>//{value: x, done: true/false}</a:t>
            </a:r>
          </a:p>
          <a:p>
            <a:r>
              <a:rPr lang="en-US" dirty="0">
                <a:latin typeface="Menlo" charset="0"/>
              </a:rPr>
              <a:t>		</a:t>
            </a:r>
            <a:r>
              <a:rPr lang="en-US" dirty="0" smtClean="0">
                <a:latin typeface="Menlo" charset="0"/>
              </a:rPr>
              <a:t>	</a:t>
            </a:r>
          </a:p>
          <a:p>
            <a:r>
              <a:rPr lang="en-US" dirty="0">
                <a:latin typeface="Menlo" charset="0"/>
              </a:rPr>
              <a:t>	</a:t>
            </a:r>
            <a:endParaRPr lang="en-US" dirty="0"/>
          </a:p>
        </p:txBody>
      </p:sp>
      <p:sp>
        <p:nvSpPr>
          <p:cNvPr id="11" name="TextBox 10"/>
          <p:cNvSpPr txBox="1"/>
          <p:nvPr/>
        </p:nvSpPr>
        <p:spPr>
          <a:xfrm>
            <a:off x="458788" y="5695435"/>
            <a:ext cx="8408191" cy="1200329"/>
          </a:xfrm>
          <a:prstGeom prst="rect">
            <a:avLst/>
          </a:prstGeom>
          <a:noFill/>
        </p:spPr>
        <p:txBody>
          <a:bodyPr wrap="square" rtlCol="0">
            <a:spAutoFit/>
          </a:bodyPr>
          <a:lstStyle/>
          <a:p>
            <a:pPr defTabSz="457200">
              <a:defRPr/>
            </a:pPr>
            <a:r>
              <a:rPr lang="en-US" dirty="0" smtClean="0">
                <a:solidFill>
                  <a:srgbClr val="00B050"/>
                </a:solidFill>
              </a:rPr>
              <a:t>Benefits </a:t>
            </a:r>
            <a:r>
              <a:rPr lang="mr-IN" dirty="0" smtClean="0">
                <a:solidFill>
                  <a:srgbClr val="00B050"/>
                </a:solidFill>
              </a:rPr>
              <a:t>–</a:t>
            </a:r>
            <a:r>
              <a:rPr lang="en-US" dirty="0" smtClean="0">
                <a:solidFill>
                  <a:srgbClr val="00B050"/>
                </a:solidFill>
              </a:rPr>
              <a:t> Makes asynchronous code look synchronous</a:t>
            </a:r>
          </a:p>
          <a:p>
            <a:pPr defTabSz="457200">
              <a:defRPr/>
            </a:pPr>
            <a:r>
              <a:rPr lang="en-US" dirty="0" smtClean="0">
                <a:solidFill>
                  <a:srgbClr val="FF0000"/>
                </a:solidFill>
              </a:rPr>
              <a:t>Challenges </a:t>
            </a:r>
            <a:r>
              <a:rPr lang="mr-IN" dirty="0" smtClean="0">
                <a:solidFill>
                  <a:srgbClr val="FF0000"/>
                </a:solidFill>
              </a:rPr>
              <a:t>–</a:t>
            </a:r>
            <a:r>
              <a:rPr lang="en-US" dirty="0" smtClean="0">
                <a:solidFill>
                  <a:srgbClr val="FF0000"/>
                </a:solidFill>
              </a:rPr>
              <a:t> The fact that yield returns right away and a generator is basically an iterator makes processing the results a bit strange.  Not widely available in many languages</a:t>
            </a:r>
          </a:p>
        </p:txBody>
      </p:sp>
    </p:spTree>
    <p:extLst>
      <p:ext uri="{BB962C8B-B14F-4D97-AF65-F5344CB8AC3E}">
        <p14:creationId xmlns:p14="http://schemas.microsoft.com/office/powerpoint/2010/main" val="6926014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a:xfrm>
            <a:off x="458788" y="76200"/>
            <a:ext cx="8229600" cy="1143000"/>
          </a:xfrm>
        </p:spPr>
        <p:txBody>
          <a:bodyPr/>
          <a:lstStyle/>
          <a:p>
            <a:r>
              <a:rPr lang="en-US" altLang="en-US" dirty="0" err="1" smtClean="0"/>
              <a:t>Async</a:t>
            </a:r>
            <a:r>
              <a:rPr lang="en-US" altLang="en-US" dirty="0" smtClean="0"/>
              <a:t>  / Await</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29</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2" name="Rectangle 1"/>
          <p:cNvSpPr/>
          <p:nvPr/>
        </p:nvSpPr>
        <p:spPr>
          <a:xfrm>
            <a:off x="458788" y="597329"/>
            <a:ext cx="8426450" cy="3970318"/>
          </a:xfrm>
          <a:prstGeom prst="rect">
            <a:avLst/>
          </a:prstGeom>
        </p:spPr>
        <p:txBody>
          <a:bodyPr wrap="square">
            <a:spAutoFit/>
          </a:bodyPr>
          <a:lstStyle/>
          <a:p>
            <a:r>
              <a:rPr lang="en-US" dirty="0" err="1">
                <a:latin typeface="Menlo" charset="0"/>
              </a:rPr>
              <a:t>a</a:t>
            </a:r>
            <a:r>
              <a:rPr lang="en-US" dirty="0" err="1" smtClean="0">
                <a:latin typeface="Menlo" charset="0"/>
              </a:rPr>
              <a:t>sync</a:t>
            </a:r>
            <a:r>
              <a:rPr lang="en-US" dirty="0" smtClean="0">
                <a:latin typeface="Menlo" charset="0"/>
              </a:rPr>
              <a:t> function </a:t>
            </a:r>
            <a:r>
              <a:rPr lang="en-US" dirty="0" err="1" smtClean="0">
                <a:latin typeface="Menlo" charset="0"/>
              </a:rPr>
              <a:t>getDataWithAsyncAwait</a:t>
            </a:r>
            <a:r>
              <a:rPr lang="en-US" dirty="0" smtClean="0">
                <a:latin typeface="Menlo" charset="0"/>
              </a:rPr>
              <a:t>() {</a:t>
            </a:r>
          </a:p>
          <a:p>
            <a:r>
              <a:rPr lang="en-US" dirty="0" smtClean="0">
                <a:latin typeface="Menlo" charset="0"/>
              </a:rPr>
              <a:t>	let a = </a:t>
            </a:r>
            <a:r>
              <a:rPr lang="en-US" dirty="0" smtClean="0">
                <a:solidFill>
                  <a:srgbClr val="7030A0"/>
                </a:solidFill>
                <a:latin typeface="Menlo" charset="0"/>
              </a:rPr>
              <a:t>await </a:t>
            </a:r>
            <a:r>
              <a:rPr lang="en-US" dirty="0" err="1" smtClean="0">
                <a:latin typeface="Menlo" charset="0"/>
              </a:rPr>
              <a:t>getData</a:t>
            </a:r>
            <a:r>
              <a:rPr lang="en-US" dirty="0" smtClean="0">
                <a:latin typeface="Menlo" charset="0"/>
              </a:rPr>
              <a:t>();</a:t>
            </a:r>
          </a:p>
          <a:p>
            <a:r>
              <a:rPr lang="en-US" dirty="0">
                <a:latin typeface="Menlo" charset="0"/>
              </a:rPr>
              <a:t>	</a:t>
            </a:r>
            <a:r>
              <a:rPr lang="en-US" dirty="0" smtClean="0">
                <a:latin typeface="Menlo" charset="0"/>
              </a:rPr>
              <a:t>... </a:t>
            </a:r>
          </a:p>
          <a:p>
            <a:r>
              <a:rPr lang="en-US" dirty="0">
                <a:latin typeface="Menlo" charset="0"/>
              </a:rPr>
              <a:t>	let </a:t>
            </a:r>
            <a:r>
              <a:rPr lang="en-US" dirty="0" smtClean="0">
                <a:latin typeface="Menlo" charset="0"/>
              </a:rPr>
              <a:t>b </a:t>
            </a:r>
            <a:r>
              <a:rPr lang="en-US" dirty="0">
                <a:latin typeface="Menlo" charset="0"/>
              </a:rPr>
              <a:t>= </a:t>
            </a:r>
            <a:r>
              <a:rPr lang="en-US" dirty="0" smtClean="0">
                <a:solidFill>
                  <a:srgbClr val="7030A0"/>
                </a:solidFill>
                <a:latin typeface="Menlo" charset="0"/>
              </a:rPr>
              <a:t>await </a:t>
            </a:r>
            <a:r>
              <a:rPr lang="en-US" dirty="0" err="1" smtClean="0">
                <a:latin typeface="Menlo" charset="0"/>
              </a:rPr>
              <a:t>getMoreData</a:t>
            </a:r>
            <a:r>
              <a:rPr lang="en-US" dirty="0" smtClean="0">
                <a:latin typeface="Menlo" charset="0"/>
              </a:rPr>
              <a:t>(a);</a:t>
            </a:r>
          </a:p>
          <a:p>
            <a:r>
              <a:rPr lang="en-US" dirty="0">
                <a:latin typeface="Menlo" charset="0"/>
              </a:rPr>
              <a:t>	let </a:t>
            </a:r>
            <a:r>
              <a:rPr lang="en-US" dirty="0" smtClean="0">
                <a:latin typeface="Menlo" charset="0"/>
              </a:rPr>
              <a:t>c </a:t>
            </a:r>
            <a:r>
              <a:rPr lang="en-US" dirty="0">
                <a:latin typeface="Menlo" charset="0"/>
              </a:rPr>
              <a:t>= </a:t>
            </a:r>
            <a:r>
              <a:rPr lang="en-US" dirty="0" smtClean="0">
                <a:solidFill>
                  <a:srgbClr val="7030A0"/>
                </a:solidFill>
                <a:latin typeface="Menlo" charset="0"/>
              </a:rPr>
              <a:t>await </a:t>
            </a:r>
            <a:r>
              <a:rPr lang="en-US" dirty="0" err="1" smtClean="0">
                <a:latin typeface="Menlo" charset="0"/>
              </a:rPr>
              <a:t>getMoreData</a:t>
            </a:r>
            <a:r>
              <a:rPr lang="en-US" dirty="0" smtClean="0">
                <a:latin typeface="Menlo" charset="0"/>
              </a:rPr>
              <a:t>(b);</a:t>
            </a:r>
            <a:endParaRPr lang="en-US" dirty="0">
              <a:latin typeface="Menlo" charset="0"/>
            </a:endParaRPr>
          </a:p>
          <a:p>
            <a:r>
              <a:rPr lang="en-US" dirty="0" smtClean="0">
                <a:latin typeface="Menlo" charset="0"/>
              </a:rPr>
              <a:t>	let d </a:t>
            </a:r>
            <a:r>
              <a:rPr lang="en-US" dirty="0">
                <a:latin typeface="Menlo" charset="0"/>
              </a:rPr>
              <a:t>= </a:t>
            </a:r>
            <a:r>
              <a:rPr lang="en-US" dirty="0" smtClean="0">
                <a:solidFill>
                  <a:srgbClr val="7030A0"/>
                </a:solidFill>
                <a:latin typeface="Menlo" charset="0"/>
              </a:rPr>
              <a:t>await </a:t>
            </a:r>
            <a:r>
              <a:rPr lang="en-US" dirty="0" err="1" smtClean="0">
                <a:latin typeface="Menlo" charset="0"/>
              </a:rPr>
              <a:t>getMoreData</a:t>
            </a:r>
            <a:r>
              <a:rPr lang="en-US" dirty="0" smtClean="0">
                <a:latin typeface="Menlo" charset="0"/>
              </a:rPr>
              <a:t>(c);</a:t>
            </a:r>
            <a:endParaRPr lang="en-US" dirty="0">
              <a:latin typeface="Menlo" charset="0"/>
            </a:endParaRPr>
          </a:p>
          <a:p>
            <a:r>
              <a:rPr lang="en-US" dirty="0" smtClean="0">
                <a:latin typeface="Menlo" charset="0"/>
              </a:rPr>
              <a:t>	let e </a:t>
            </a:r>
            <a:r>
              <a:rPr lang="en-US" dirty="0">
                <a:latin typeface="Menlo" charset="0"/>
              </a:rPr>
              <a:t>= </a:t>
            </a:r>
            <a:r>
              <a:rPr lang="en-US" dirty="0" smtClean="0">
                <a:solidFill>
                  <a:srgbClr val="7030A0"/>
                </a:solidFill>
                <a:latin typeface="Menlo" charset="0"/>
              </a:rPr>
              <a:t>await </a:t>
            </a:r>
            <a:r>
              <a:rPr lang="en-US" dirty="0" err="1" smtClean="0">
                <a:latin typeface="Menlo" charset="0"/>
              </a:rPr>
              <a:t>getMoreData</a:t>
            </a:r>
            <a:r>
              <a:rPr lang="en-US" dirty="0" smtClean="0">
                <a:latin typeface="Menlo" charset="0"/>
              </a:rPr>
              <a:t>(d);</a:t>
            </a:r>
          </a:p>
          <a:p>
            <a:r>
              <a:rPr lang="en-US" dirty="0">
                <a:latin typeface="Menlo" charset="0"/>
              </a:rPr>
              <a:t>	</a:t>
            </a:r>
            <a:r>
              <a:rPr lang="en-US" dirty="0" smtClean="0">
                <a:solidFill>
                  <a:srgbClr val="7030A0"/>
                </a:solidFill>
                <a:latin typeface="Menlo" charset="0"/>
              </a:rPr>
              <a:t>return</a:t>
            </a:r>
            <a:r>
              <a:rPr lang="en-US" dirty="0" smtClean="0">
                <a:latin typeface="Menlo" charset="0"/>
              </a:rPr>
              <a:t> e;</a:t>
            </a:r>
          </a:p>
          <a:p>
            <a:r>
              <a:rPr lang="en-US" dirty="0" smtClean="0">
                <a:latin typeface="Menlo" charset="0"/>
              </a:rPr>
              <a:t>}</a:t>
            </a:r>
          </a:p>
          <a:p>
            <a:endParaRPr lang="en-US" dirty="0">
              <a:latin typeface="Menlo" charset="0"/>
            </a:endParaRPr>
          </a:p>
          <a:p>
            <a:r>
              <a:rPr lang="en-US" dirty="0" err="1" smtClean="0">
                <a:latin typeface="Menlo" charset="0"/>
              </a:rPr>
              <a:t>getDataWithAsyncAwait</a:t>
            </a:r>
            <a:r>
              <a:rPr lang="en-US" dirty="0" smtClean="0">
                <a:latin typeface="Menlo" charset="0"/>
              </a:rPr>
              <a:t>().then( e =&gt; {</a:t>
            </a:r>
          </a:p>
          <a:p>
            <a:r>
              <a:rPr lang="en-US" dirty="0">
                <a:latin typeface="Menlo" charset="0"/>
              </a:rPr>
              <a:t>	</a:t>
            </a:r>
            <a:r>
              <a:rPr lang="en-US" dirty="0" smtClean="0">
                <a:latin typeface="Menlo" charset="0"/>
              </a:rPr>
              <a:t>//process results</a:t>
            </a:r>
          </a:p>
          <a:p>
            <a:r>
              <a:rPr lang="en-US" dirty="0">
                <a:latin typeface="Menlo" charset="0"/>
              </a:rPr>
              <a:t>}</a:t>
            </a:r>
            <a:endParaRPr lang="en-US" dirty="0" smtClean="0">
              <a:latin typeface="Menlo" charset="0"/>
            </a:endParaRPr>
          </a:p>
          <a:p>
            <a:r>
              <a:rPr lang="en-US" dirty="0">
                <a:latin typeface="Menlo" charset="0"/>
              </a:rPr>
              <a:t>	</a:t>
            </a:r>
            <a:r>
              <a:rPr lang="en-US" dirty="0" smtClean="0">
                <a:latin typeface="Menlo" charset="0"/>
              </a:rPr>
              <a:t>	</a:t>
            </a:r>
            <a:r>
              <a:rPr lang="en-US" dirty="0">
                <a:latin typeface="Menlo" charset="0"/>
              </a:rPr>
              <a:t>	</a:t>
            </a:r>
            <a:endParaRPr lang="en-US" dirty="0"/>
          </a:p>
        </p:txBody>
      </p:sp>
      <p:sp>
        <p:nvSpPr>
          <p:cNvPr id="11" name="TextBox 10"/>
          <p:cNvSpPr txBox="1"/>
          <p:nvPr/>
        </p:nvSpPr>
        <p:spPr>
          <a:xfrm>
            <a:off x="411516" y="5092372"/>
            <a:ext cx="8408191" cy="923330"/>
          </a:xfrm>
          <a:prstGeom prst="rect">
            <a:avLst/>
          </a:prstGeom>
          <a:noFill/>
        </p:spPr>
        <p:txBody>
          <a:bodyPr wrap="square" rtlCol="0">
            <a:spAutoFit/>
          </a:bodyPr>
          <a:lstStyle/>
          <a:p>
            <a:pPr defTabSz="457200">
              <a:defRPr/>
            </a:pPr>
            <a:r>
              <a:rPr lang="en-US" dirty="0" smtClean="0">
                <a:solidFill>
                  <a:srgbClr val="00B050"/>
                </a:solidFill>
              </a:rPr>
              <a:t>Benefits </a:t>
            </a:r>
            <a:r>
              <a:rPr lang="mr-IN" dirty="0" smtClean="0">
                <a:solidFill>
                  <a:srgbClr val="00B050"/>
                </a:solidFill>
              </a:rPr>
              <a:t>–</a:t>
            </a:r>
            <a:r>
              <a:rPr lang="en-US" dirty="0" smtClean="0">
                <a:solidFill>
                  <a:srgbClr val="00B050"/>
                </a:solidFill>
              </a:rPr>
              <a:t> Makes asynchronous code look synchronous, very clean</a:t>
            </a:r>
          </a:p>
          <a:p>
            <a:pPr defTabSz="457200">
              <a:defRPr/>
            </a:pPr>
            <a:r>
              <a:rPr lang="en-US" dirty="0" smtClean="0">
                <a:solidFill>
                  <a:srgbClr val="FF0000"/>
                </a:solidFill>
              </a:rPr>
              <a:t>Challenges </a:t>
            </a:r>
            <a:r>
              <a:rPr lang="mr-IN" dirty="0" smtClean="0">
                <a:solidFill>
                  <a:srgbClr val="FF0000"/>
                </a:solidFill>
              </a:rPr>
              <a:t>–</a:t>
            </a:r>
            <a:r>
              <a:rPr lang="en-US" dirty="0" smtClean="0">
                <a:solidFill>
                  <a:srgbClr val="FF0000"/>
                </a:solidFill>
              </a:rPr>
              <a:t> Not widely available in many languages </a:t>
            </a:r>
            <a:r>
              <a:rPr lang="mr-IN" dirty="0" smtClean="0">
                <a:solidFill>
                  <a:srgbClr val="FF0000"/>
                </a:solidFill>
              </a:rPr>
              <a:t>–</a:t>
            </a:r>
            <a:r>
              <a:rPr lang="en-US" dirty="0" smtClean="0">
                <a:solidFill>
                  <a:srgbClr val="FF0000"/>
                </a:solidFill>
              </a:rPr>
              <a:t> just being introduced into </a:t>
            </a:r>
            <a:r>
              <a:rPr lang="en-US" dirty="0" err="1" smtClean="0">
                <a:solidFill>
                  <a:srgbClr val="FF0000"/>
                </a:solidFill>
              </a:rPr>
              <a:t>Javascript</a:t>
            </a:r>
            <a:r>
              <a:rPr lang="en-US" dirty="0" smtClean="0">
                <a:solidFill>
                  <a:srgbClr val="FF0000"/>
                </a:solidFill>
              </a:rPr>
              <a:t>, exists in C#, not sure about other languages</a:t>
            </a:r>
          </a:p>
        </p:txBody>
      </p:sp>
    </p:spTree>
    <p:extLst>
      <p:ext uri="{BB962C8B-B14F-4D97-AF65-F5344CB8AC3E}">
        <p14:creationId xmlns:p14="http://schemas.microsoft.com/office/powerpoint/2010/main" val="12537394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Moving from Scale-Up to Scale-Out architectures</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3</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pic>
        <p:nvPicPr>
          <p:cNvPr id="10" name="Picture 9"/>
          <p:cNvPicPr>
            <a:picLocks noChangeAspect="1"/>
          </p:cNvPicPr>
          <p:nvPr/>
        </p:nvPicPr>
        <p:blipFill rotWithShape="1">
          <a:blip r:embed="rId3"/>
          <a:srcRect l="8620" t="23695" r="5800" b="18685"/>
          <a:stretch/>
        </p:blipFill>
        <p:spPr>
          <a:xfrm>
            <a:off x="990600" y="1147004"/>
            <a:ext cx="6934200" cy="3505200"/>
          </a:xfrm>
          <a:prstGeom prst="rect">
            <a:avLst/>
          </a:prstGeom>
        </p:spPr>
      </p:pic>
      <p:sp>
        <p:nvSpPr>
          <p:cNvPr id="15" name="TextBox 14"/>
          <p:cNvSpPr txBox="1"/>
          <p:nvPr/>
        </p:nvSpPr>
        <p:spPr>
          <a:xfrm>
            <a:off x="438504" y="5646370"/>
            <a:ext cx="8408191" cy="923330"/>
          </a:xfrm>
          <a:prstGeom prst="rect">
            <a:avLst/>
          </a:prstGeom>
          <a:noFill/>
        </p:spPr>
        <p:txBody>
          <a:bodyPr wrap="square" rtlCol="0">
            <a:spAutoFit/>
          </a:bodyPr>
          <a:lstStyle/>
          <a:p>
            <a:pPr defTabSz="457200">
              <a:defRPr/>
            </a:pPr>
            <a:r>
              <a:rPr lang="en-US" dirty="0" smtClean="0"/>
              <a:t>The only way to cost-effectively run a modern resilient applications is to embrace a scale-out over a scale-up approach.  This, however, introduces some challenging software engineering problems that need to be dealt with. </a:t>
            </a:r>
            <a:endParaRPr lang="en-US" dirty="0"/>
          </a:p>
        </p:txBody>
      </p:sp>
    </p:spTree>
    <p:extLst>
      <p:ext uri="{BB962C8B-B14F-4D97-AF65-F5344CB8AC3E}">
        <p14:creationId xmlns:p14="http://schemas.microsoft.com/office/powerpoint/2010/main" val="19743684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a:xfrm>
            <a:off x="458788" y="76200"/>
            <a:ext cx="8229600" cy="1143000"/>
          </a:xfrm>
        </p:spPr>
        <p:txBody>
          <a:bodyPr/>
          <a:lstStyle/>
          <a:p>
            <a:r>
              <a:rPr lang="en-US" altLang="en-US" dirty="0" smtClean="0"/>
              <a:t>Reactive Streams </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30</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11" name="TextBox 10"/>
          <p:cNvSpPr txBox="1"/>
          <p:nvPr/>
        </p:nvSpPr>
        <p:spPr>
          <a:xfrm>
            <a:off x="411516" y="5092372"/>
            <a:ext cx="8408191" cy="923330"/>
          </a:xfrm>
          <a:prstGeom prst="rect">
            <a:avLst/>
          </a:prstGeom>
          <a:noFill/>
        </p:spPr>
        <p:txBody>
          <a:bodyPr wrap="square" rtlCol="0">
            <a:spAutoFit/>
          </a:bodyPr>
          <a:lstStyle/>
          <a:p>
            <a:pPr defTabSz="457200">
              <a:defRPr/>
            </a:pPr>
            <a:r>
              <a:rPr lang="en-US" dirty="0" smtClean="0">
                <a:solidFill>
                  <a:srgbClr val="00B050"/>
                </a:solidFill>
              </a:rPr>
              <a:t>Benefits </a:t>
            </a:r>
            <a:r>
              <a:rPr lang="mr-IN" dirty="0" smtClean="0">
                <a:solidFill>
                  <a:srgbClr val="00B050"/>
                </a:solidFill>
              </a:rPr>
              <a:t>–</a:t>
            </a:r>
            <a:r>
              <a:rPr lang="en-US" dirty="0" smtClean="0">
                <a:solidFill>
                  <a:srgbClr val="00B050"/>
                </a:solidFill>
              </a:rPr>
              <a:t> Turns asynchronous constructs into functional programming constructs</a:t>
            </a:r>
          </a:p>
          <a:p>
            <a:pPr defTabSz="457200">
              <a:defRPr/>
            </a:pPr>
            <a:r>
              <a:rPr lang="en-US" dirty="0" smtClean="0">
                <a:solidFill>
                  <a:srgbClr val="FF0000"/>
                </a:solidFill>
              </a:rPr>
              <a:t>Challenges </a:t>
            </a:r>
            <a:r>
              <a:rPr lang="mr-IN" dirty="0" smtClean="0">
                <a:solidFill>
                  <a:srgbClr val="FF0000"/>
                </a:solidFill>
              </a:rPr>
              <a:t>–</a:t>
            </a:r>
            <a:r>
              <a:rPr lang="en-US" dirty="0" smtClean="0">
                <a:solidFill>
                  <a:srgbClr val="FF0000"/>
                </a:solidFill>
              </a:rPr>
              <a:t> Not many, widely available </a:t>
            </a:r>
            <a:r>
              <a:rPr lang="en-US" dirty="0" err="1" smtClean="0">
                <a:solidFill>
                  <a:srgbClr val="FF0000"/>
                </a:solidFill>
              </a:rPr>
              <a:t>ReactiveX.io</a:t>
            </a:r>
            <a:r>
              <a:rPr lang="en-US" dirty="0" smtClean="0">
                <a:solidFill>
                  <a:srgbClr val="FF0000"/>
                </a:solidFill>
              </a:rPr>
              <a:t>, Java/Scala/</a:t>
            </a:r>
            <a:r>
              <a:rPr lang="en-US" dirty="0" err="1" smtClean="0">
                <a:solidFill>
                  <a:srgbClr val="FF0000"/>
                </a:solidFill>
              </a:rPr>
              <a:t>.Net</a:t>
            </a:r>
            <a:r>
              <a:rPr lang="en-US" dirty="0" smtClean="0">
                <a:solidFill>
                  <a:srgbClr val="FF0000"/>
                </a:solidFill>
              </a:rPr>
              <a:t> </a:t>
            </a:r>
            <a:r>
              <a:rPr lang="en-US" dirty="0" err="1" smtClean="0">
                <a:solidFill>
                  <a:srgbClr val="FF0000"/>
                </a:solidFill>
              </a:rPr>
              <a:t>Akka</a:t>
            </a:r>
            <a:r>
              <a:rPr lang="en-US" dirty="0" smtClean="0">
                <a:solidFill>
                  <a:srgbClr val="FF0000"/>
                </a:solidFill>
              </a:rPr>
              <a:t>, other implementations for languages like Python, etc.</a:t>
            </a:r>
          </a:p>
        </p:txBody>
      </p:sp>
      <p:pic>
        <p:nvPicPr>
          <p:cNvPr id="3" name="Picture 2"/>
          <p:cNvPicPr>
            <a:picLocks noChangeAspect="1"/>
          </p:cNvPicPr>
          <p:nvPr/>
        </p:nvPicPr>
        <p:blipFill>
          <a:blip r:embed="rId3"/>
          <a:stretch>
            <a:fillRect/>
          </a:stretch>
        </p:blipFill>
        <p:spPr>
          <a:xfrm>
            <a:off x="1371600" y="680817"/>
            <a:ext cx="6053728" cy="2490573"/>
          </a:xfrm>
          <a:prstGeom prst="rect">
            <a:avLst/>
          </a:prstGeom>
          <a:ln>
            <a:solidFill>
              <a:schemeClr val="accent1"/>
            </a:solidFill>
          </a:ln>
        </p:spPr>
      </p:pic>
      <p:pic>
        <p:nvPicPr>
          <p:cNvPr id="8" name="Picture 7"/>
          <p:cNvPicPr>
            <a:picLocks noChangeAspect="1"/>
          </p:cNvPicPr>
          <p:nvPr/>
        </p:nvPicPr>
        <p:blipFill>
          <a:blip r:embed="rId4"/>
          <a:stretch>
            <a:fillRect/>
          </a:stretch>
        </p:blipFill>
        <p:spPr>
          <a:xfrm>
            <a:off x="1752600" y="3409813"/>
            <a:ext cx="2208525" cy="1464181"/>
          </a:xfrm>
          <a:prstGeom prst="rect">
            <a:avLst/>
          </a:prstGeom>
        </p:spPr>
      </p:pic>
      <p:pic>
        <p:nvPicPr>
          <p:cNvPr id="9" name="Picture 8"/>
          <p:cNvPicPr>
            <a:picLocks noChangeAspect="1"/>
          </p:cNvPicPr>
          <p:nvPr/>
        </p:nvPicPr>
        <p:blipFill>
          <a:blip r:embed="rId5"/>
          <a:stretch>
            <a:fillRect/>
          </a:stretch>
        </p:blipFill>
        <p:spPr>
          <a:xfrm>
            <a:off x="4615611" y="3443078"/>
            <a:ext cx="2307081" cy="1485444"/>
          </a:xfrm>
          <a:prstGeom prst="rect">
            <a:avLst/>
          </a:prstGeom>
        </p:spPr>
      </p:pic>
    </p:spTree>
    <p:extLst>
      <p:ext uri="{BB962C8B-B14F-4D97-AF65-F5344CB8AC3E}">
        <p14:creationId xmlns:p14="http://schemas.microsoft.com/office/powerpoint/2010/main" val="4012767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a:xfrm>
            <a:off x="458788" y="76200"/>
            <a:ext cx="8229600" cy="1143000"/>
          </a:xfrm>
        </p:spPr>
        <p:txBody>
          <a:bodyPr/>
          <a:lstStyle/>
          <a:p>
            <a:r>
              <a:rPr lang="en-US" altLang="en-US" dirty="0" smtClean="0"/>
              <a:t>Typical patterns  based on shared-mutable state don</a:t>
            </a:r>
            <a:r>
              <a:rPr lang="fr-FR" altLang="en-US" dirty="0" smtClean="0"/>
              <a:t>’</a:t>
            </a:r>
            <a:r>
              <a:rPr lang="en-US" altLang="en-US" dirty="0" smtClean="0"/>
              <a:t>t scale and lead to many problems, message-driven architectures offer a solution</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31</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3" name="TextBox 2"/>
          <p:cNvSpPr txBox="1"/>
          <p:nvPr/>
        </p:nvSpPr>
        <p:spPr>
          <a:xfrm>
            <a:off x="685800" y="1143000"/>
            <a:ext cx="7924800" cy="5509199"/>
          </a:xfrm>
          <a:prstGeom prst="rect">
            <a:avLst/>
          </a:prstGeom>
          <a:noFill/>
        </p:spPr>
        <p:txBody>
          <a:bodyPr wrap="square" rtlCol="0">
            <a:spAutoFit/>
          </a:bodyPr>
          <a:lstStyle/>
          <a:p>
            <a:pPr marL="342900" indent="-342900" defTabSz="457200">
              <a:buFont typeface="Wingdings" charset="2"/>
              <a:buChar char="Ø"/>
              <a:defRPr/>
            </a:pPr>
            <a:r>
              <a:rPr lang="en-US" sz="2200" dirty="0" smtClean="0"/>
              <a:t>Requires embracing non-blocking and asynchronous </a:t>
            </a:r>
            <a:br>
              <a:rPr lang="en-US" sz="2200" dirty="0" smtClean="0"/>
            </a:br>
            <a:r>
              <a:rPr lang="en-US" sz="2200" dirty="0" smtClean="0"/>
              <a:t>techniques to scale</a:t>
            </a:r>
          </a:p>
          <a:p>
            <a:pPr marL="342900" indent="-342900" defTabSz="457200">
              <a:buFont typeface="Wingdings" charset="2"/>
              <a:buChar char="Ø"/>
              <a:defRPr/>
            </a:pPr>
            <a:r>
              <a:rPr lang="en-US" sz="2200" dirty="0" smtClean="0"/>
              <a:t>Learn from problems with previous architectures that had problems because of shared-mutable state</a:t>
            </a:r>
          </a:p>
          <a:p>
            <a:pPr marL="800100" lvl="1" indent="-342900" defTabSz="457200">
              <a:buFont typeface="Arial"/>
              <a:buChar char="•"/>
              <a:defRPr/>
            </a:pPr>
            <a:r>
              <a:rPr lang="en-US" sz="2200" dirty="0" smtClean="0"/>
              <a:t>Synchronous RPC</a:t>
            </a:r>
          </a:p>
          <a:p>
            <a:pPr marL="800100" lvl="1" indent="-342900" defTabSz="457200">
              <a:buFont typeface="Arial"/>
              <a:buChar char="•"/>
              <a:defRPr/>
            </a:pPr>
            <a:r>
              <a:rPr lang="en-US" sz="2200" dirty="0" smtClean="0"/>
              <a:t>Distributed objects</a:t>
            </a:r>
          </a:p>
          <a:p>
            <a:pPr marL="342900" indent="-342900" defTabSz="457200">
              <a:buFont typeface="Wingdings" charset="2"/>
              <a:buChar char="Ø"/>
              <a:defRPr/>
            </a:pPr>
            <a:r>
              <a:rPr lang="en-US" sz="2200" dirty="0" smtClean="0"/>
              <a:t>Design drivers</a:t>
            </a:r>
          </a:p>
          <a:p>
            <a:pPr marL="800100" lvl="1" indent="-342900" defTabSz="457200">
              <a:buFont typeface="Arial"/>
              <a:buChar char="•"/>
              <a:defRPr/>
            </a:pPr>
            <a:r>
              <a:rPr lang="en-US" sz="2200" dirty="0" smtClean="0"/>
              <a:t>Partition for scale</a:t>
            </a:r>
          </a:p>
          <a:p>
            <a:pPr marL="800100" lvl="1" indent="-342900" defTabSz="457200">
              <a:buFont typeface="Arial"/>
              <a:buChar char="•"/>
              <a:defRPr/>
            </a:pPr>
            <a:r>
              <a:rPr lang="en-US" sz="2200" dirty="0" smtClean="0"/>
              <a:t>Replicate for resilience</a:t>
            </a:r>
          </a:p>
          <a:p>
            <a:pPr marL="342900" indent="-342900" defTabSz="457200">
              <a:buFont typeface="Wingdings" charset="2"/>
              <a:buChar char="Ø"/>
              <a:defRPr/>
            </a:pPr>
            <a:r>
              <a:rPr lang="en-US" sz="2200" dirty="0" smtClean="0"/>
              <a:t>Characteristics of designs that scale</a:t>
            </a:r>
          </a:p>
          <a:p>
            <a:pPr marL="800100" lvl="1" indent="-342900" defTabSz="457200">
              <a:buFont typeface="Arial"/>
              <a:buChar char="•"/>
              <a:defRPr/>
            </a:pPr>
            <a:r>
              <a:rPr lang="en-US" sz="2200" dirty="0" smtClean="0"/>
              <a:t>Share nothing</a:t>
            </a:r>
          </a:p>
          <a:p>
            <a:pPr marL="800100" lvl="1" indent="-342900" defTabSz="457200">
              <a:buFont typeface="Arial"/>
              <a:buChar char="•"/>
              <a:defRPr/>
            </a:pPr>
            <a:r>
              <a:rPr lang="en-US" sz="2200" dirty="0" smtClean="0"/>
              <a:t>Loose Coupling</a:t>
            </a:r>
          </a:p>
          <a:p>
            <a:pPr marL="800100" lvl="1" indent="-342900" defTabSz="457200">
              <a:buFont typeface="Arial"/>
              <a:buChar char="•"/>
              <a:defRPr/>
            </a:pPr>
            <a:r>
              <a:rPr lang="en-US" sz="2200" dirty="0" smtClean="0"/>
              <a:t>Use Asynchronous communication</a:t>
            </a:r>
          </a:p>
          <a:p>
            <a:pPr marL="800100" lvl="1" indent="-342900" defTabSz="457200">
              <a:buFont typeface="Arial"/>
              <a:buChar char="•"/>
              <a:defRPr/>
            </a:pPr>
            <a:r>
              <a:rPr lang="en-US" sz="2200" dirty="0" smtClean="0"/>
              <a:t>Location transparency</a:t>
            </a:r>
          </a:p>
          <a:p>
            <a:pPr marL="800100" lvl="1" indent="-342900" defTabSz="457200">
              <a:buFont typeface="Wingdings" charset="2"/>
              <a:buChar char="Ø"/>
              <a:defRPr/>
            </a:pPr>
            <a:endParaRPr lang="en-US" sz="2200" dirty="0" smtClean="0"/>
          </a:p>
          <a:p>
            <a:pPr marL="800100" lvl="1" indent="-342900" defTabSz="457200">
              <a:buFont typeface="Wingdings" charset="2"/>
              <a:buChar char="Ø"/>
              <a:defRPr/>
            </a:pPr>
            <a:endParaRPr lang="en-US" sz="2200" dirty="0"/>
          </a:p>
        </p:txBody>
      </p:sp>
      <p:sp>
        <p:nvSpPr>
          <p:cNvPr id="9" name="Rectangle 8"/>
          <p:cNvSpPr/>
          <p:nvPr/>
        </p:nvSpPr>
        <p:spPr>
          <a:xfrm>
            <a:off x="381000" y="5867400"/>
            <a:ext cx="8305800" cy="923330"/>
          </a:xfrm>
          <a:prstGeom prst="rect">
            <a:avLst/>
          </a:prstGeom>
        </p:spPr>
        <p:txBody>
          <a:bodyPr wrap="square">
            <a:spAutoFit/>
          </a:bodyPr>
          <a:lstStyle/>
          <a:p>
            <a:r>
              <a:rPr lang="en-US" b="1" dirty="0" smtClean="0">
                <a:solidFill>
                  <a:srgbClr val="0000FF"/>
                </a:solidFill>
              </a:rPr>
              <a:t>One of the architectures that support all of the design characteristics for scale are based on using messages to traverse asynchronous boundaries, and events to coordinate them</a:t>
            </a:r>
            <a:endParaRPr lang="en-US" b="1" dirty="0">
              <a:solidFill>
                <a:srgbClr val="0000FF"/>
              </a:solidFill>
            </a:endParaRPr>
          </a:p>
        </p:txBody>
      </p:sp>
    </p:spTree>
    <p:extLst>
      <p:ext uri="{BB962C8B-B14F-4D97-AF65-F5344CB8AC3E}">
        <p14:creationId xmlns:p14="http://schemas.microsoft.com/office/powerpoint/2010/main" val="34048943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a:xfrm>
            <a:off x="458788" y="76200"/>
            <a:ext cx="8229600" cy="1143000"/>
          </a:xfrm>
        </p:spPr>
        <p:txBody>
          <a:bodyPr/>
          <a:lstStyle/>
          <a:p>
            <a:r>
              <a:rPr lang="en-US" altLang="en-US" dirty="0" smtClean="0"/>
              <a:t>We also need architectures that handle different types of asynchronous boundaries consistently </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32</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3" name="TextBox 2"/>
          <p:cNvSpPr txBox="1"/>
          <p:nvPr/>
        </p:nvSpPr>
        <p:spPr>
          <a:xfrm>
            <a:off x="457200" y="1120201"/>
            <a:ext cx="7772400" cy="5509199"/>
          </a:xfrm>
          <a:prstGeom prst="rect">
            <a:avLst/>
          </a:prstGeom>
          <a:noFill/>
        </p:spPr>
        <p:txBody>
          <a:bodyPr wrap="square" rtlCol="0">
            <a:spAutoFit/>
          </a:bodyPr>
          <a:lstStyle/>
          <a:p>
            <a:pPr marL="342900" indent="-342900" defTabSz="457200">
              <a:buFont typeface="Wingdings" charset="2"/>
              <a:buChar char="Ø"/>
              <a:defRPr/>
            </a:pPr>
            <a:r>
              <a:rPr lang="en-US" sz="2200" dirty="0" smtClean="0"/>
              <a:t>Types of Asynchronous Boundaries</a:t>
            </a:r>
          </a:p>
          <a:p>
            <a:pPr marL="800100" lvl="1" indent="-342900" defTabSz="457200">
              <a:buFont typeface="Arial"/>
              <a:buChar char="•"/>
              <a:defRPr/>
            </a:pPr>
            <a:r>
              <a:rPr lang="en-US" sz="2200" dirty="0" smtClean="0"/>
              <a:t>Between Threads</a:t>
            </a:r>
          </a:p>
          <a:p>
            <a:pPr marL="800100" lvl="1" indent="-342900" defTabSz="457200">
              <a:buFont typeface="Arial"/>
              <a:buChar char="•"/>
              <a:defRPr/>
            </a:pPr>
            <a:r>
              <a:rPr lang="en-US" sz="2200" dirty="0" smtClean="0"/>
              <a:t>Between CPUs</a:t>
            </a:r>
          </a:p>
          <a:p>
            <a:pPr marL="800100" lvl="1" indent="-342900" defTabSz="457200">
              <a:buFont typeface="Arial"/>
              <a:buChar char="•"/>
              <a:defRPr/>
            </a:pPr>
            <a:r>
              <a:rPr lang="en-US" sz="2200" dirty="0" smtClean="0"/>
              <a:t>Between Processes</a:t>
            </a:r>
          </a:p>
          <a:p>
            <a:pPr marL="800100" lvl="1" indent="-342900" defTabSz="457200">
              <a:buFont typeface="Arial"/>
              <a:buChar char="•"/>
              <a:defRPr/>
            </a:pPr>
            <a:r>
              <a:rPr lang="en-US" sz="2200" dirty="0" smtClean="0"/>
              <a:t>Between Applications</a:t>
            </a:r>
          </a:p>
          <a:p>
            <a:pPr marL="800100" lvl="1" indent="-342900" defTabSz="457200">
              <a:buFont typeface="Arial"/>
              <a:buChar char="•"/>
              <a:defRPr/>
            </a:pPr>
            <a:r>
              <a:rPr lang="en-US" sz="2200" dirty="0" smtClean="0"/>
              <a:t>Between Network Nodes</a:t>
            </a:r>
          </a:p>
          <a:p>
            <a:pPr marL="342900" indent="-342900" defTabSz="457200">
              <a:buFont typeface="Wingdings" charset="2"/>
              <a:buChar char="Ø"/>
              <a:defRPr/>
            </a:pPr>
            <a:r>
              <a:rPr lang="en-US" sz="2200" dirty="0" smtClean="0"/>
              <a:t>The problem is not traversing the boundaries, its coordinating the flow of data across the boundary.  Some solutions:</a:t>
            </a:r>
          </a:p>
          <a:p>
            <a:pPr marL="800100" lvl="1" indent="-342900" defTabSz="457200">
              <a:buFont typeface="Arial"/>
              <a:buChar char="•"/>
              <a:defRPr/>
            </a:pPr>
            <a:r>
              <a:rPr lang="en-US" sz="2200" dirty="0" smtClean="0"/>
              <a:t>Blocking calls, request/reply</a:t>
            </a:r>
          </a:p>
          <a:p>
            <a:pPr marL="800100" lvl="1" indent="-342900" defTabSz="457200">
              <a:buFont typeface="Arial"/>
              <a:buChar char="•"/>
              <a:defRPr/>
            </a:pPr>
            <a:r>
              <a:rPr lang="en-US" sz="2200" dirty="0" smtClean="0"/>
              <a:t>Store and forward queues, need to deal with challenges when supply of messages exceeds demand (drop messages)</a:t>
            </a:r>
          </a:p>
          <a:p>
            <a:pPr marL="800100" lvl="1" indent="-342900" defTabSz="457200">
              <a:buFont typeface="Arial"/>
              <a:buChar char="•"/>
              <a:defRPr/>
            </a:pPr>
            <a:r>
              <a:rPr lang="en-US" sz="2200" dirty="0" smtClean="0"/>
              <a:t>Reactive: Non-Blocking, Non-Dropping, and Bounded</a:t>
            </a:r>
          </a:p>
          <a:p>
            <a:pPr marL="800100" lvl="1" indent="-342900" defTabSz="457200">
              <a:buFont typeface="Wingdings" charset="2"/>
              <a:buChar char="Ø"/>
              <a:defRPr/>
            </a:pPr>
            <a:endParaRPr lang="en-US" sz="2200" dirty="0" smtClean="0"/>
          </a:p>
          <a:p>
            <a:pPr marL="342900" indent="-342900" defTabSz="457200">
              <a:buFont typeface="Wingdings" charset="2"/>
              <a:buChar char="Ø"/>
              <a:defRPr/>
            </a:pPr>
            <a:endParaRPr lang="en-US" sz="2200" dirty="0" smtClean="0"/>
          </a:p>
          <a:p>
            <a:pPr marL="800100" lvl="1" indent="-342900" defTabSz="457200">
              <a:buFont typeface="Wingdings" charset="2"/>
              <a:buChar char="Ø"/>
              <a:defRPr/>
            </a:pPr>
            <a:endParaRPr lang="en-US" sz="2200" dirty="0" smtClean="0"/>
          </a:p>
          <a:p>
            <a:pPr marL="800100" lvl="1" indent="-342900" defTabSz="457200">
              <a:buFont typeface="Wingdings" charset="2"/>
              <a:buChar char="Ø"/>
              <a:defRPr/>
            </a:pPr>
            <a:endParaRPr lang="en-US" sz="2200" dirty="0"/>
          </a:p>
        </p:txBody>
      </p:sp>
      <p:sp>
        <p:nvSpPr>
          <p:cNvPr id="10" name="Rectangle 9"/>
          <p:cNvSpPr/>
          <p:nvPr/>
        </p:nvSpPr>
        <p:spPr>
          <a:xfrm>
            <a:off x="304800" y="5429071"/>
            <a:ext cx="8610600" cy="1200329"/>
          </a:xfrm>
          <a:prstGeom prst="rect">
            <a:avLst/>
          </a:prstGeom>
        </p:spPr>
        <p:txBody>
          <a:bodyPr wrap="square">
            <a:spAutoFit/>
          </a:bodyPr>
          <a:lstStyle/>
          <a:p>
            <a:r>
              <a:rPr lang="en-US" b="1" dirty="0" smtClean="0">
                <a:solidFill>
                  <a:srgbClr val="0000FF"/>
                </a:solidFill>
              </a:rPr>
              <a:t>Of course, this assumes that you used other techniques to eliminate shared mutable state that kills concurrency.  To coordinate shared state requires the use of locks, synchronized blocks, semaphores, atomic operations, and other techniques that are complex to get correct.</a:t>
            </a:r>
            <a:endParaRPr lang="en-US" b="1" dirty="0">
              <a:solidFill>
                <a:srgbClr val="0000FF"/>
              </a:solidFill>
            </a:endParaRPr>
          </a:p>
        </p:txBody>
      </p:sp>
    </p:spTree>
    <p:extLst>
      <p:ext uri="{BB962C8B-B14F-4D97-AF65-F5344CB8AC3E}">
        <p14:creationId xmlns:p14="http://schemas.microsoft.com/office/powerpoint/2010/main" val="2333793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a:xfrm>
            <a:off x="458788" y="152400"/>
            <a:ext cx="8229600" cy="1143000"/>
          </a:xfrm>
        </p:spPr>
        <p:txBody>
          <a:bodyPr/>
          <a:lstStyle/>
          <a:p>
            <a:r>
              <a:rPr lang="en-US" altLang="en-US" dirty="0" smtClean="0"/>
              <a:t>Event driven systems based on message passing are required for reactive systems to tame the shared mutable state problem, and we have seen architectures for them before</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33</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pic>
        <p:nvPicPr>
          <p:cNvPr id="8" name="Picture 7"/>
          <p:cNvPicPr>
            <a:picLocks noChangeAspect="1"/>
          </p:cNvPicPr>
          <p:nvPr/>
        </p:nvPicPr>
        <p:blipFill rotWithShape="1">
          <a:blip r:embed="rId3"/>
          <a:srcRect l="5498" r="1795"/>
          <a:stretch/>
        </p:blipFill>
        <p:spPr>
          <a:xfrm>
            <a:off x="117839" y="1752600"/>
            <a:ext cx="4377962" cy="2162765"/>
          </a:xfrm>
          <a:prstGeom prst="rect">
            <a:avLst/>
          </a:prstGeom>
        </p:spPr>
      </p:pic>
      <p:pic>
        <p:nvPicPr>
          <p:cNvPr id="9" name="Picture 8"/>
          <p:cNvPicPr>
            <a:picLocks noChangeAspect="1"/>
          </p:cNvPicPr>
          <p:nvPr/>
        </p:nvPicPr>
        <p:blipFill rotWithShape="1">
          <a:blip r:embed="rId4"/>
          <a:srcRect r="7601"/>
          <a:stretch/>
        </p:blipFill>
        <p:spPr>
          <a:xfrm>
            <a:off x="4749800" y="1828800"/>
            <a:ext cx="4271451" cy="1981200"/>
          </a:xfrm>
          <a:prstGeom prst="rect">
            <a:avLst/>
          </a:prstGeom>
        </p:spPr>
      </p:pic>
      <p:cxnSp>
        <p:nvCxnSpPr>
          <p:cNvPr id="12" name="Straight Connector 11"/>
          <p:cNvCxnSpPr/>
          <p:nvPr/>
        </p:nvCxnSpPr>
        <p:spPr>
          <a:xfrm>
            <a:off x="4572000" y="1524000"/>
            <a:ext cx="0" cy="26670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5"/>
          <a:stretch>
            <a:fillRect/>
          </a:stretch>
        </p:blipFill>
        <p:spPr>
          <a:xfrm>
            <a:off x="914400" y="4257347"/>
            <a:ext cx="2514600" cy="2471245"/>
          </a:xfrm>
          <a:prstGeom prst="rect">
            <a:avLst/>
          </a:prstGeom>
        </p:spPr>
      </p:pic>
      <p:cxnSp>
        <p:nvCxnSpPr>
          <p:cNvPr id="16" name="Straight Connector 15"/>
          <p:cNvCxnSpPr/>
          <p:nvPr/>
        </p:nvCxnSpPr>
        <p:spPr>
          <a:xfrm>
            <a:off x="152400" y="4191000"/>
            <a:ext cx="84582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6"/>
          <a:stretch>
            <a:fillRect/>
          </a:stretch>
        </p:blipFill>
        <p:spPr>
          <a:xfrm>
            <a:off x="4724400" y="4267200"/>
            <a:ext cx="3187166" cy="2425700"/>
          </a:xfrm>
          <a:prstGeom prst="rect">
            <a:avLst/>
          </a:prstGeom>
        </p:spPr>
      </p:pic>
      <p:sp>
        <p:nvSpPr>
          <p:cNvPr id="20" name="Right Arrow 19"/>
          <p:cNvSpPr/>
          <p:nvPr/>
        </p:nvSpPr>
        <p:spPr>
          <a:xfrm>
            <a:off x="3352800" y="4572000"/>
            <a:ext cx="1371600" cy="1905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After Some Time</a:t>
            </a:r>
            <a:endParaRPr lang="en-US" dirty="0"/>
          </a:p>
        </p:txBody>
      </p:sp>
      <p:sp>
        <p:nvSpPr>
          <p:cNvPr id="23" name="TextBox 22"/>
          <p:cNvSpPr txBox="1"/>
          <p:nvPr/>
        </p:nvSpPr>
        <p:spPr>
          <a:xfrm>
            <a:off x="1752600" y="3810000"/>
            <a:ext cx="993819" cy="369332"/>
          </a:xfrm>
          <a:prstGeom prst="rect">
            <a:avLst/>
          </a:prstGeom>
          <a:noFill/>
        </p:spPr>
        <p:txBody>
          <a:bodyPr wrap="none" rtlCol="0">
            <a:spAutoFit/>
          </a:bodyPr>
          <a:lstStyle/>
          <a:p>
            <a:pPr algn="ctr"/>
            <a:r>
              <a:rPr lang="en-US" dirty="0" err="1" smtClean="0">
                <a:solidFill>
                  <a:srgbClr val="2E53DF"/>
                </a:solidFill>
              </a:rPr>
              <a:t>Proactor</a:t>
            </a:r>
            <a:endParaRPr lang="en-US" dirty="0">
              <a:solidFill>
                <a:srgbClr val="2E53DF"/>
              </a:solidFill>
            </a:endParaRPr>
          </a:p>
        </p:txBody>
      </p:sp>
      <p:sp>
        <p:nvSpPr>
          <p:cNvPr id="24" name="TextBox 23"/>
          <p:cNvSpPr txBox="1"/>
          <p:nvPr/>
        </p:nvSpPr>
        <p:spPr>
          <a:xfrm>
            <a:off x="6362014" y="3810000"/>
            <a:ext cx="912554" cy="369332"/>
          </a:xfrm>
          <a:prstGeom prst="rect">
            <a:avLst/>
          </a:prstGeom>
          <a:noFill/>
        </p:spPr>
        <p:txBody>
          <a:bodyPr wrap="none" rtlCol="0">
            <a:spAutoFit/>
          </a:bodyPr>
          <a:lstStyle/>
          <a:p>
            <a:pPr algn="ctr"/>
            <a:r>
              <a:rPr lang="en-US" dirty="0" smtClean="0">
                <a:solidFill>
                  <a:srgbClr val="2E53DF"/>
                </a:solidFill>
              </a:rPr>
              <a:t>Reactor</a:t>
            </a:r>
            <a:endParaRPr lang="en-US" dirty="0">
              <a:solidFill>
                <a:srgbClr val="2E53DF"/>
              </a:solidFill>
            </a:endParaRPr>
          </a:p>
        </p:txBody>
      </p:sp>
      <p:sp>
        <p:nvSpPr>
          <p:cNvPr id="25" name="TextBox 24"/>
          <p:cNvSpPr txBox="1"/>
          <p:nvPr/>
        </p:nvSpPr>
        <p:spPr>
          <a:xfrm>
            <a:off x="3126726" y="4191000"/>
            <a:ext cx="1821908" cy="369332"/>
          </a:xfrm>
          <a:prstGeom prst="rect">
            <a:avLst/>
          </a:prstGeom>
          <a:noFill/>
        </p:spPr>
        <p:txBody>
          <a:bodyPr wrap="none" rtlCol="0">
            <a:spAutoFit/>
          </a:bodyPr>
          <a:lstStyle/>
          <a:p>
            <a:pPr algn="ctr"/>
            <a:r>
              <a:rPr lang="en-US" dirty="0" smtClean="0">
                <a:solidFill>
                  <a:srgbClr val="2E53DF"/>
                </a:solidFill>
              </a:rPr>
              <a:t>LMAX Ring Buffer</a:t>
            </a:r>
            <a:endParaRPr lang="en-US" dirty="0">
              <a:solidFill>
                <a:srgbClr val="2E53DF"/>
              </a:solidFill>
            </a:endParaRPr>
          </a:p>
        </p:txBody>
      </p:sp>
    </p:spTree>
    <p:extLst>
      <p:ext uri="{BB962C8B-B14F-4D97-AF65-F5344CB8AC3E}">
        <p14:creationId xmlns:p14="http://schemas.microsoft.com/office/powerpoint/2010/main" val="7463035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a:t>B</a:t>
            </a:r>
            <a:r>
              <a:rPr lang="en-US" altLang="en-US" dirty="0" smtClean="0"/>
              <a:t>uilding resilient solutions - challenges</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34</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3" name="TextBox 2"/>
          <p:cNvSpPr txBox="1"/>
          <p:nvPr/>
        </p:nvSpPr>
        <p:spPr>
          <a:xfrm>
            <a:off x="685800" y="990600"/>
            <a:ext cx="8069486" cy="5478422"/>
          </a:xfrm>
          <a:prstGeom prst="rect">
            <a:avLst/>
          </a:prstGeom>
          <a:noFill/>
        </p:spPr>
        <p:txBody>
          <a:bodyPr wrap="none" rtlCol="0">
            <a:spAutoFit/>
          </a:bodyPr>
          <a:lstStyle/>
          <a:p>
            <a:pPr marL="342900" indent="-342900" defTabSz="457200">
              <a:buFont typeface="Wingdings" charset="2"/>
              <a:buChar char="Ø"/>
              <a:defRPr/>
            </a:pPr>
            <a:r>
              <a:rPr lang="en-US" sz="2400" dirty="0" smtClean="0"/>
              <a:t>Resilient systems must embrace the inherent unreliability</a:t>
            </a:r>
            <a:br>
              <a:rPr lang="en-US" sz="2400" dirty="0" smtClean="0"/>
            </a:br>
            <a:r>
              <a:rPr lang="en-US" sz="2400" dirty="0" smtClean="0"/>
              <a:t>of distributed systems, but this is not easy</a:t>
            </a:r>
          </a:p>
          <a:p>
            <a:pPr marL="342900" indent="-342900" defTabSz="457200">
              <a:buFont typeface="Wingdings" charset="2"/>
              <a:buChar char="Ø"/>
              <a:defRPr/>
            </a:pPr>
            <a:r>
              <a:rPr lang="en-US" sz="2400" dirty="0" smtClean="0"/>
              <a:t>Typical error handling techniques are are based on</a:t>
            </a:r>
            <a:br>
              <a:rPr lang="en-US" sz="2400" dirty="0" smtClean="0"/>
            </a:br>
            <a:r>
              <a:rPr lang="en-US" sz="2400" dirty="0" smtClean="0"/>
              <a:t>defensive programming</a:t>
            </a:r>
          </a:p>
          <a:p>
            <a:pPr marL="800100" lvl="1" indent="-342900" defTabSz="457200">
              <a:buFont typeface="Arial"/>
              <a:buChar char="•"/>
              <a:defRPr/>
            </a:pPr>
            <a:r>
              <a:rPr lang="en-US" sz="2400" dirty="0" smtClean="0"/>
              <a:t>Traditional techniques in non-distributed systems (e.g., </a:t>
            </a:r>
            <a:br>
              <a:rPr lang="en-US" sz="2400" dirty="0" smtClean="0"/>
            </a:br>
            <a:r>
              <a:rPr lang="en-US" sz="2400" dirty="0" smtClean="0"/>
              <a:t>Try/Catch) do not scale or work with distributed systems</a:t>
            </a:r>
          </a:p>
          <a:p>
            <a:pPr marL="1257300" lvl="2" indent="-342900" defTabSz="457200">
              <a:buFont typeface="Wingdings" charset="2"/>
              <a:buChar char="§"/>
              <a:defRPr/>
            </a:pPr>
            <a:r>
              <a:rPr lang="en-US" sz="2200" dirty="0" smtClean="0"/>
              <a:t>If you are working in a single thread, and it blows up,</a:t>
            </a:r>
            <a:br>
              <a:rPr lang="en-US" sz="2200" dirty="0" smtClean="0"/>
            </a:br>
            <a:r>
              <a:rPr lang="en-US" sz="2200" dirty="0" smtClean="0"/>
              <a:t>there is no way to recover from that</a:t>
            </a:r>
          </a:p>
          <a:p>
            <a:pPr marL="1257300" lvl="2" indent="-342900" defTabSz="457200">
              <a:buFont typeface="Wingdings" charset="2"/>
              <a:buChar char="§"/>
              <a:defRPr/>
            </a:pPr>
            <a:r>
              <a:rPr lang="en-US" sz="2200" dirty="0" smtClean="0"/>
              <a:t>In distributed systems errors don</a:t>
            </a:r>
            <a:r>
              <a:rPr lang="fr-FR" sz="2200" dirty="0" smtClean="0"/>
              <a:t>’</a:t>
            </a:r>
            <a:r>
              <a:rPr lang="en-US" sz="2200" dirty="0" smtClean="0"/>
              <a:t>t propagate across</a:t>
            </a:r>
            <a:br>
              <a:rPr lang="en-US" sz="2200" dirty="0" smtClean="0"/>
            </a:br>
            <a:r>
              <a:rPr lang="en-US" sz="2200" dirty="0" smtClean="0"/>
              <a:t>threads or network boundaries, so other solutions are</a:t>
            </a:r>
            <a:br>
              <a:rPr lang="en-US" sz="2200" dirty="0" smtClean="0"/>
            </a:br>
            <a:r>
              <a:rPr lang="en-US" sz="2200" dirty="0" smtClean="0"/>
              <a:t>needed</a:t>
            </a:r>
          </a:p>
          <a:p>
            <a:pPr marL="342900" indent="-342900" defTabSz="457200">
              <a:buFont typeface="Wingdings" charset="2"/>
              <a:buChar char="Ø"/>
              <a:defRPr/>
            </a:pPr>
            <a:r>
              <a:rPr lang="en-US" sz="2400" dirty="0" smtClean="0"/>
              <a:t>Defensive programming techniques for dealing with errors</a:t>
            </a:r>
            <a:br>
              <a:rPr lang="en-US" sz="2400" dirty="0" smtClean="0"/>
            </a:br>
            <a:r>
              <a:rPr lang="en-US" sz="2400" dirty="0" smtClean="0"/>
              <a:t>typically get mixed-in with other code, and is scattered</a:t>
            </a:r>
            <a:br>
              <a:rPr lang="en-US" sz="2400" dirty="0" smtClean="0"/>
            </a:br>
            <a:r>
              <a:rPr lang="en-US" sz="2400" dirty="0" smtClean="0"/>
              <a:t>across the entire codebase</a:t>
            </a:r>
          </a:p>
          <a:p>
            <a:pPr marL="800100" lvl="1" indent="-342900" defTabSz="457200">
              <a:buFont typeface="Wingdings" charset="2"/>
              <a:buChar char="Ø"/>
              <a:defRPr/>
            </a:pPr>
            <a:endParaRPr lang="en-US" sz="2400" dirty="0"/>
          </a:p>
        </p:txBody>
      </p:sp>
    </p:spTree>
    <p:extLst>
      <p:ext uri="{BB962C8B-B14F-4D97-AF65-F5344CB8AC3E}">
        <p14:creationId xmlns:p14="http://schemas.microsoft.com/office/powerpoint/2010/main" val="7599858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Solutions for building resilient solutions</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35</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3" name="TextBox 2"/>
          <p:cNvSpPr txBox="1"/>
          <p:nvPr/>
        </p:nvSpPr>
        <p:spPr>
          <a:xfrm>
            <a:off x="838200" y="1246240"/>
            <a:ext cx="3506088" cy="1569660"/>
          </a:xfrm>
          <a:prstGeom prst="rect">
            <a:avLst/>
          </a:prstGeom>
          <a:noFill/>
        </p:spPr>
        <p:txBody>
          <a:bodyPr wrap="none" rtlCol="0">
            <a:spAutoFit/>
          </a:bodyPr>
          <a:lstStyle/>
          <a:p>
            <a:pPr marL="342900" indent="-342900" defTabSz="457200">
              <a:buFont typeface="Wingdings" charset="2"/>
              <a:buChar char="Ø"/>
              <a:defRPr/>
            </a:pPr>
            <a:r>
              <a:rPr lang="en-US" sz="2400" dirty="0" smtClean="0"/>
              <a:t>Isolate</a:t>
            </a:r>
          </a:p>
          <a:p>
            <a:pPr marL="342900" indent="-342900" defTabSz="457200">
              <a:buFont typeface="Wingdings" charset="2"/>
              <a:buChar char="Ø"/>
              <a:defRPr/>
            </a:pPr>
            <a:r>
              <a:rPr lang="en-US" sz="2400" dirty="0" smtClean="0"/>
              <a:t>Compartmentalize</a:t>
            </a:r>
          </a:p>
          <a:p>
            <a:pPr marL="342900" indent="-342900" defTabSz="457200">
              <a:buFont typeface="Wingdings" charset="2"/>
              <a:buChar char="Ø"/>
              <a:defRPr/>
            </a:pPr>
            <a:r>
              <a:rPr lang="en-US" sz="2400" dirty="0" smtClean="0"/>
              <a:t>Mange failure locally</a:t>
            </a:r>
          </a:p>
          <a:p>
            <a:pPr marL="342900" indent="-342900" defTabSz="457200">
              <a:buFont typeface="Wingdings" charset="2"/>
              <a:buChar char="Ø"/>
              <a:defRPr/>
            </a:pPr>
            <a:r>
              <a:rPr lang="en-US" sz="2400" dirty="0" smtClean="0"/>
              <a:t>Avoid cascading failures</a:t>
            </a:r>
          </a:p>
        </p:txBody>
      </p:sp>
      <p:pic>
        <p:nvPicPr>
          <p:cNvPr id="8" name="Picture 7"/>
          <p:cNvPicPr>
            <a:picLocks noChangeAspect="1"/>
          </p:cNvPicPr>
          <p:nvPr/>
        </p:nvPicPr>
        <p:blipFill>
          <a:blip r:embed="rId3"/>
          <a:stretch>
            <a:fillRect/>
          </a:stretch>
        </p:blipFill>
        <p:spPr>
          <a:xfrm>
            <a:off x="381000" y="3962400"/>
            <a:ext cx="8466667" cy="2286000"/>
          </a:xfrm>
          <a:prstGeom prst="rect">
            <a:avLst/>
          </a:prstGeom>
        </p:spPr>
      </p:pic>
      <p:sp>
        <p:nvSpPr>
          <p:cNvPr id="9" name="TextBox 8"/>
          <p:cNvSpPr txBox="1"/>
          <p:nvPr/>
        </p:nvSpPr>
        <p:spPr>
          <a:xfrm>
            <a:off x="1759934" y="3200400"/>
            <a:ext cx="5714387" cy="646331"/>
          </a:xfrm>
          <a:prstGeom prst="rect">
            <a:avLst/>
          </a:prstGeom>
          <a:noFill/>
        </p:spPr>
        <p:txBody>
          <a:bodyPr wrap="none" rtlCol="0">
            <a:spAutoFit/>
          </a:bodyPr>
          <a:lstStyle/>
          <a:p>
            <a:pPr algn="ctr"/>
            <a:r>
              <a:rPr lang="en-US" b="1" dirty="0" smtClean="0">
                <a:solidFill>
                  <a:srgbClr val="0000FF"/>
                </a:solidFill>
              </a:rPr>
              <a:t>Consider the way ships are built with bulkheads to isolate</a:t>
            </a:r>
            <a:br>
              <a:rPr lang="en-US" b="1" dirty="0" smtClean="0">
                <a:solidFill>
                  <a:srgbClr val="0000FF"/>
                </a:solidFill>
              </a:rPr>
            </a:br>
            <a:r>
              <a:rPr lang="en-US" b="1" dirty="0" smtClean="0">
                <a:solidFill>
                  <a:srgbClr val="0000FF"/>
                </a:solidFill>
              </a:rPr>
              <a:t>parts of the ship from each other</a:t>
            </a:r>
            <a:endParaRPr lang="en-US" b="1" dirty="0">
              <a:solidFill>
                <a:srgbClr val="0000FF"/>
              </a:solidFill>
            </a:endParaRPr>
          </a:p>
        </p:txBody>
      </p:sp>
    </p:spTree>
    <p:extLst>
      <p:ext uri="{BB962C8B-B14F-4D97-AF65-F5344CB8AC3E}">
        <p14:creationId xmlns:p14="http://schemas.microsoft.com/office/powerpoint/2010/main" val="30466891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Resiliency Patterns </a:t>
            </a:r>
            <a:r>
              <a:rPr lang="mr-IN" altLang="en-US" dirty="0" smtClean="0"/>
              <a:t>–</a:t>
            </a:r>
            <a:r>
              <a:rPr lang="en-US" altLang="en-US" dirty="0" smtClean="0"/>
              <a:t> Circuit Breaker</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36</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pic>
        <p:nvPicPr>
          <p:cNvPr id="2" name="Picture 1"/>
          <p:cNvPicPr>
            <a:picLocks noChangeAspect="1"/>
          </p:cNvPicPr>
          <p:nvPr/>
        </p:nvPicPr>
        <p:blipFill>
          <a:blip r:embed="rId3"/>
          <a:stretch>
            <a:fillRect/>
          </a:stretch>
        </p:blipFill>
        <p:spPr>
          <a:xfrm>
            <a:off x="856807" y="789286"/>
            <a:ext cx="7315200" cy="2298700"/>
          </a:xfrm>
          <a:prstGeom prst="rect">
            <a:avLst/>
          </a:prstGeom>
        </p:spPr>
      </p:pic>
      <p:sp>
        <p:nvSpPr>
          <p:cNvPr id="10" name="Rectangle 9"/>
          <p:cNvSpPr/>
          <p:nvPr/>
        </p:nvSpPr>
        <p:spPr>
          <a:xfrm>
            <a:off x="839874" y="3359764"/>
            <a:ext cx="7237412" cy="1200329"/>
          </a:xfrm>
          <a:prstGeom prst="rect">
            <a:avLst/>
          </a:prstGeom>
        </p:spPr>
        <p:txBody>
          <a:bodyPr wrap="square">
            <a:spAutoFit/>
          </a:bodyPr>
          <a:lstStyle/>
          <a:p>
            <a:r>
              <a:rPr lang="en-US" dirty="0" smtClean="0"/>
              <a:t>Lets see how to configure a</a:t>
            </a:r>
            <a:r>
              <a:rPr lang="en-US" dirty="0"/>
              <a:t> </a:t>
            </a:r>
            <a:r>
              <a:rPr lang="en-US" dirty="0" err="1">
                <a:solidFill>
                  <a:srgbClr val="0B5567"/>
                </a:solidFill>
              </a:rPr>
              <a:t>CircuitBreaker</a:t>
            </a:r>
            <a:r>
              <a:rPr lang="en-US" dirty="0"/>
              <a:t> </a:t>
            </a:r>
            <a:r>
              <a:rPr lang="en-US" dirty="0" smtClean="0"/>
              <a:t>with the following parameters:</a:t>
            </a:r>
          </a:p>
          <a:p>
            <a:pPr marL="742950" lvl="1" indent="-285750">
              <a:buFont typeface="Arial" charset="0"/>
              <a:buChar char="•"/>
            </a:pPr>
            <a:r>
              <a:rPr lang="en-US" dirty="0" smtClean="0"/>
              <a:t>5 </a:t>
            </a:r>
            <a:r>
              <a:rPr lang="en-US" dirty="0"/>
              <a:t>maximum failures</a:t>
            </a:r>
          </a:p>
          <a:p>
            <a:pPr marL="742950" lvl="1" indent="-285750">
              <a:buFont typeface="Arial" charset="0"/>
              <a:buChar char="•"/>
            </a:pPr>
            <a:r>
              <a:rPr lang="en-US" dirty="0"/>
              <a:t>a call timeout of 10 seconds</a:t>
            </a:r>
          </a:p>
          <a:p>
            <a:pPr marL="742950" lvl="1" indent="-285750">
              <a:buFont typeface="Arial" charset="0"/>
              <a:buChar char="•"/>
            </a:pPr>
            <a:r>
              <a:rPr lang="en-US" dirty="0"/>
              <a:t>a reset timeout of 1 minute</a:t>
            </a:r>
            <a:endParaRPr lang="en-US" dirty="0">
              <a:effectLst/>
            </a:endParaRPr>
          </a:p>
        </p:txBody>
      </p:sp>
      <p:sp>
        <p:nvSpPr>
          <p:cNvPr id="13" name="Rectangle 12"/>
          <p:cNvSpPr/>
          <p:nvPr/>
        </p:nvSpPr>
        <p:spPr>
          <a:xfrm>
            <a:off x="839874" y="4695983"/>
            <a:ext cx="7237412" cy="1200329"/>
          </a:xfrm>
          <a:prstGeom prst="rect">
            <a:avLst/>
          </a:prstGeom>
        </p:spPr>
        <p:txBody>
          <a:bodyPr wrap="square">
            <a:spAutoFit/>
          </a:bodyPr>
          <a:lstStyle/>
          <a:p>
            <a:r>
              <a:rPr lang="en-US" dirty="0" smtClean="0"/>
              <a:t>Why use a</a:t>
            </a:r>
            <a:r>
              <a:rPr lang="en-US" dirty="0"/>
              <a:t> </a:t>
            </a:r>
            <a:r>
              <a:rPr lang="en-US" dirty="0" err="1" smtClean="0">
                <a:solidFill>
                  <a:srgbClr val="0B5567"/>
                </a:solidFill>
              </a:rPr>
              <a:t>CircuitBreaker</a:t>
            </a:r>
            <a:r>
              <a:rPr lang="en-US" dirty="0" smtClean="0"/>
              <a:t>?</a:t>
            </a:r>
            <a:endParaRPr lang="en-US" dirty="0"/>
          </a:p>
          <a:p>
            <a:pPr marL="742950" lvl="1" indent="-285750">
              <a:buFont typeface="Arial" charset="0"/>
              <a:buChar char="•"/>
            </a:pPr>
            <a:r>
              <a:rPr lang="en-US" dirty="0" smtClean="0"/>
              <a:t>Prevents cascading failures by eliminating a lot of retries </a:t>
            </a:r>
          </a:p>
          <a:p>
            <a:pPr marL="742950" lvl="1" indent="-285750">
              <a:buFont typeface="Arial" charset="0"/>
              <a:buChar char="•"/>
            </a:pPr>
            <a:r>
              <a:rPr lang="en-US" dirty="0" smtClean="0"/>
              <a:t>Users know of failures fast versus uncertainty of if a service is down or just slow </a:t>
            </a:r>
            <a:endParaRPr lang="en-US" dirty="0">
              <a:effectLst/>
            </a:endParaRPr>
          </a:p>
        </p:txBody>
      </p:sp>
      <p:sp>
        <p:nvSpPr>
          <p:cNvPr id="11" name="Rectangle 10"/>
          <p:cNvSpPr/>
          <p:nvPr/>
        </p:nvSpPr>
        <p:spPr>
          <a:xfrm>
            <a:off x="566738" y="6088275"/>
            <a:ext cx="7618498" cy="307777"/>
          </a:xfrm>
          <a:prstGeom prst="rect">
            <a:avLst/>
          </a:prstGeom>
        </p:spPr>
        <p:txBody>
          <a:bodyPr wrap="square">
            <a:spAutoFit/>
          </a:bodyPr>
          <a:lstStyle/>
          <a:p>
            <a:r>
              <a:rPr lang="en-US" sz="1400" dirty="0"/>
              <a:t>https://</a:t>
            </a:r>
            <a:r>
              <a:rPr lang="en-US" sz="1400" dirty="0" err="1"/>
              <a:t>github.com</a:t>
            </a:r>
            <a:r>
              <a:rPr lang="en-US" sz="1400" dirty="0"/>
              <a:t>/Netflix/</a:t>
            </a:r>
            <a:r>
              <a:rPr lang="en-US" sz="1400" dirty="0" err="1"/>
              <a:t>Hystrix</a:t>
            </a:r>
            <a:r>
              <a:rPr lang="en-US" sz="1400" dirty="0"/>
              <a:t>/wiki/</a:t>
            </a:r>
            <a:r>
              <a:rPr lang="en-US" sz="1400" dirty="0" err="1"/>
              <a:t>How-it-Works#CircuitBreaker</a:t>
            </a:r>
            <a:endParaRPr lang="en-US" sz="1400" dirty="0"/>
          </a:p>
        </p:txBody>
      </p:sp>
      <p:sp>
        <p:nvSpPr>
          <p:cNvPr id="12" name="Rectangle 11"/>
          <p:cNvSpPr/>
          <p:nvPr/>
        </p:nvSpPr>
        <p:spPr>
          <a:xfrm>
            <a:off x="566738" y="6334025"/>
            <a:ext cx="6596062" cy="307777"/>
          </a:xfrm>
          <a:prstGeom prst="rect">
            <a:avLst/>
          </a:prstGeom>
        </p:spPr>
        <p:txBody>
          <a:bodyPr wrap="square">
            <a:spAutoFit/>
          </a:bodyPr>
          <a:lstStyle/>
          <a:p>
            <a:r>
              <a:rPr lang="en-US" sz="1400" dirty="0"/>
              <a:t>http://</a:t>
            </a:r>
            <a:r>
              <a:rPr lang="en-US" sz="1400" dirty="0" err="1"/>
              <a:t>doc.akka.io</a:t>
            </a:r>
            <a:r>
              <a:rPr lang="en-US" sz="1400" dirty="0"/>
              <a:t>/docs/</a:t>
            </a:r>
            <a:r>
              <a:rPr lang="en-US" sz="1400" dirty="0" err="1"/>
              <a:t>akka</a:t>
            </a:r>
            <a:r>
              <a:rPr lang="en-US" sz="1400" dirty="0"/>
              <a:t>/current/common/</a:t>
            </a:r>
            <a:r>
              <a:rPr lang="en-US" sz="1400" dirty="0" err="1"/>
              <a:t>circuitbreaker.html</a:t>
            </a:r>
            <a:endParaRPr lang="en-US" sz="1400" dirty="0"/>
          </a:p>
        </p:txBody>
      </p:sp>
    </p:spTree>
    <p:extLst>
      <p:ext uri="{BB962C8B-B14F-4D97-AF65-F5344CB8AC3E}">
        <p14:creationId xmlns:p14="http://schemas.microsoft.com/office/powerpoint/2010/main" val="19406322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Resiliency Patterns </a:t>
            </a:r>
            <a:r>
              <a:rPr lang="mr-IN" altLang="en-US" dirty="0" smtClean="0"/>
              <a:t>–</a:t>
            </a:r>
            <a:r>
              <a:rPr lang="en-US" altLang="en-US" dirty="0" smtClean="0"/>
              <a:t> Circuit Breaker</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37</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8" name="Rectangle 7"/>
          <p:cNvSpPr/>
          <p:nvPr/>
        </p:nvSpPr>
        <p:spPr>
          <a:xfrm>
            <a:off x="339726" y="764282"/>
            <a:ext cx="8651874" cy="6001643"/>
          </a:xfrm>
          <a:prstGeom prst="rect">
            <a:avLst/>
          </a:prstGeom>
        </p:spPr>
        <p:txBody>
          <a:bodyPr wrap="square">
            <a:spAutoFit/>
          </a:bodyPr>
          <a:lstStyle/>
          <a:p>
            <a:r>
              <a:rPr lang="en-US" sz="1600" dirty="0">
                <a:solidFill>
                  <a:srgbClr val="30A628"/>
                </a:solidFill>
                <a:latin typeface="Menlo" charset="0"/>
              </a:rPr>
              <a:t>class</a:t>
            </a:r>
            <a:r>
              <a:rPr lang="en-US" sz="1600" dirty="0">
                <a:solidFill>
                  <a:srgbClr val="595050"/>
                </a:solidFill>
                <a:latin typeface="Menlo" charset="0"/>
              </a:rPr>
              <a:t> </a:t>
            </a:r>
            <a:r>
              <a:rPr lang="en-US" sz="1600" dirty="0" err="1">
                <a:solidFill>
                  <a:srgbClr val="008FA9"/>
                </a:solidFill>
                <a:latin typeface="Menlo" charset="0"/>
              </a:rPr>
              <a:t>DangerousActor</a:t>
            </a:r>
            <a:r>
              <a:rPr lang="en-US" sz="1600" dirty="0">
                <a:solidFill>
                  <a:srgbClr val="595050"/>
                </a:solidFill>
                <a:latin typeface="Menlo" charset="0"/>
              </a:rPr>
              <a:t> </a:t>
            </a:r>
            <a:r>
              <a:rPr lang="en-US" sz="1600" dirty="0">
                <a:solidFill>
                  <a:srgbClr val="30A628"/>
                </a:solidFill>
                <a:latin typeface="Menlo" charset="0"/>
              </a:rPr>
              <a:t>extends</a:t>
            </a:r>
            <a:r>
              <a:rPr lang="en-US" sz="1600" dirty="0">
                <a:solidFill>
                  <a:srgbClr val="595050"/>
                </a:solidFill>
                <a:latin typeface="Menlo" charset="0"/>
              </a:rPr>
              <a:t> </a:t>
            </a:r>
            <a:r>
              <a:rPr lang="en-US" sz="1600" dirty="0">
                <a:solidFill>
                  <a:srgbClr val="008FA9"/>
                </a:solidFill>
                <a:latin typeface="Menlo" charset="0"/>
              </a:rPr>
              <a:t>Actor</a:t>
            </a:r>
            <a:r>
              <a:rPr lang="en-US" sz="1600" dirty="0">
                <a:solidFill>
                  <a:srgbClr val="595050"/>
                </a:solidFill>
                <a:latin typeface="Menlo" charset="0"/>
              </a:rPr>
              <a:t> </a:t>
            </a:r>
            <a:r>
              <a:rPr lang="en-US" sz="1600" dirty="0">
                <a:solidFill>
                  <a:srgbClr val="30A628"/>
                </a:solidFill>
                <a:latin typeface="Menlo" charset="0"/>
              </a:rPr>
              <a:t>with</a:t>
            </a:r>
            <a:r>
              <a:rPr lang="en-US" sz="1600" dirty="0">
                <a:solidFill>
                  <a:srgbClr val="595050"/>
                </a:solidFill>
                <a:latin typeface="Menlo" charset="0"/>
              </a:rPr>
              <a:t> </a:t>
            </a:r>
            <a:r>
              <a:rPr lang="en-US" sz="1600" dirty="0" err="1">
                <a:solidFill>
                  <a:srgbClr val="008FA9"/>
                </a:solidFill>
                <a:latin typeface="Menlo" charset="0"/>
              </a:rPr>
              <a:t>ActorLogging</a:t>
            </a:r>
            <a:r>
              <a:rPr lang="en-US" sz="1600" dirty="0">
                <a:solidFill>
                  <a:srgbClr val="595050"/>
                </a:solidFill>
                <a:latin typeface="Menlo" charset="0"/>
              </a:rPr>
              <a:t> {</a:t>
            </a:r>
            <a:endParaRPr lang="en-US" sz="1600" dirty="0">
              <a:solidFill>
                <a:srgbClr val="333333"/>
              </a:solidFill>
              <a:latin typeface="Menlo" charset="0"/>
            </a:endParaRPr>
          </a:p>
          <a:p>
            <a:r>
              <a:rPr lang="en-US" sz="1600" dirty="0" smtClean="0">
                <a:solidFill>
                  <a:srgbClr val="30A628"/>
                </a:solidFill>
                <a:latin typeface="Menlo" charset="0"/>
              </a:rPr>
              <a:t>  import</a:t>
            </a:r>
            <a:r>
              <a:rPr lang="en-US" sz="1600" dirty="0" smtClean="0">
                <a:solidFill>
                  <a:srgbClr val="595050"/>
                </a:solidFill>
                <a:latin typeface="Menlo" charset="0"/>
              </a:rPr>
              <a:t> </a:t>
            </a:r>
            <a:r>
              <a:rPr lang="en-US" sz="1600" dirty="0" err="1">
                <a:solidFill>
                  <a:srgbClr val="595050"/>
                </a:solidFill>
                <a:latin typeface="Menlo" charset="0"/>
              </a:rPr>
              <a:t>context.dispatcher</a:t>
            </a:r>
            <a:endParaRPr lang="en-US" sz="1600" dirty="0">
              <a:solidFill>
                <a:srgbClr val="333333"/>
              </a:solidFill>
              <a:latin typeface="Menlo" charset="0"/>
            </a:endParaRPr>
          </a:p>
          <a:p>
            <a:r>
              <a:rPr lang="en-US" sz="1600" dirty="0">
                <a:solidFill>
                  <a:srgbClr val="595050"/>
                </a:solidFill>
                <a:latin typeface="Menlo" charset="0"/>
              </a:rPr>
              <a:t> </a:t>
            </a:r>
            <a:endParaRPr lang="en-US" sz="1600" dirty="0">
              <a:solidFill>
                <a:srgbClr val="333333"/>
              </a:solidFill>
              <a:latin typeface="Menlo" charset="0"/>
            </a:endParaRPr>
          </a:p>
          <a:p>
            <a:r>
              <a:rPr lang="en-US" sz="1600" dirty="0">
                <a:solidFill>
                  <a:srgbClr val="595050"/>
                </a:solidFill>
                <a:latin typeface="Menlo" charset="0"/>
              </a:rPr>
              <a:t> </a:t>
            </a:r>
            <a:r>
              <a:rPr lang="en-US" sz="1600" dirty="0" smtClean="0">
                <a:solidFill>
                  <a:srgbClr val="595050"/>
                </a:solidFill>
                <a:latin typeface="Menlo" charset="0"/>
              </a:rPr>
              <a:t> </a:t>
            </a:r>
            <a:r>
              <a:rPr lang="en-US" sz="1600" dirty="0" err="1" smtClean="0">
                <a:solidFill>
                  <a:srgbClr val="595050"/>
                </a:solidFill>
                <a:latin typeface="Menlo" charset="0"/>
              </a:rPr>
              <a:t>val</a:t>
            </a:r>
            <a:r>
              <a:rPr lang="en-US" sz="1600" dirty="0" smtClean="0">
                <a:solidFill>
                  <a:srgbClr val="595050"/>
                </a:solidFill>
                <a:latin typeface="Menlo" charset="0"/>
              </a:rPr>
              <a:t> </a:t>
            </a:r>
            <a:r>
              <a:rPr lang="en-US" sz="1600" dirty="0">
                <a:solidFill>
                  <a:srgbClr val="595050"/>
                </a:solidFill>
                <a:latin typeface="Menlo" charset="0"/>
              </a:rPr>
              <a:t>breaker =</a:t>
            </a:r>
            <a:endParaRPr lang="en-US" sz="1600" dirty="0">
              <a:solidFill>
                <a:srgbClr val="333333"/>
              </a:solidFill>
              <a:latin typeface="Menlo" charset="0"/>
            </a:endParaRPr>
          </a:p>
          <a:p>
            <a:r>
              <a:rPr lang="en-US" sz="1600" dirty="0" smtClean="0">
                <a:solidFill>
                  <a:srgbClr val="30A628"/>
                </a:solidFill>
                <a:latin typeface="Menlo" charset="0"/>
              </a:rPr>
              <a:t>    new</a:t>
            </a:r>
            <a:r>
              <a:rPr lang="en-US" sz="1600" dirty="0" smtClean="0">
                <a:solidFill>
                  <a:srgbClr val="595050"/>
                </a:solidFill>
                <a:latin typeface="Menlo" charset="0"/>
              </a:rPr>
              <a:t> </a:t>
            </a:r>
            <a:r>
              <a:rPr lang="en-US" sz="1600" dirty="0" err="1">
                <a:solidFill>
                  <a:srgbClr val="008FA9"/>
                </a:solidFill>
                <a:latin typeface="Menlo" charset="0"/>
              </a:rPr>
              <a:t>CircuitBreaker</a:t>
            </a:r>
            <a:r>
              <a:rPr lang="en-US" sz="1600" dirty="0">
                <a:solidFill>
                  <a:srgbClr val="595050"/>
                </a:solidFill>
                <a:latin typeface="Menlo" charset="0"/>
              </a:rPr>
              <a:t>(</a:t>
            </a:r>
            <a:endParaRPr lang="en-US" sz="1600" dirty="0">
              <a:solidFill>
                <a:srgbClr val="333333"/>
              </a:solidFill>
              <a:latin typeface="Menlo" charset="0"/>
            </a:endParaRPr>
          </a:p>
          <a:p>
            <a:r>
              <a:rPr lang="en-US" sz="1600" dirty="0" smtClean="0">
                <a:solidFill>
                  <a:srgbClr val="595050"/>
                </a:solidFill>
                <a:latin typeface="Menlo" charset="0"/>
              </a:rPr>
              <a:t>      </a:t>
            </a:r>
            <a:r>
              <a:rPr lang="en-US" sz="1600" dirty="0" err="1" smtClean="0">
                <a:solidFill>
                  <a:srgbClr val="595050"/>
                </a:solidFill>
                <a:latin typeface="Menlo" charset="0"/>
              </a:rPr>
              <a:t>context.system.scheduler</a:t>
            </a:r>
            <a:r>
              <a:rPr lang="en-US" sz="1600" dirty="0">
                <a:solidFill>
                  <a:srgbClr val="595050"/>
                </a:solidFill>
                <a:latin typeface="Menlo" charset="0"/>
              </a:rPr>
              <a:t>,</a:t>
            </a:r>
            <a:endParaRPr lang="en-US" sz="1600" dirty="0">
              <a:solidFill>
                <a:srgbClr val="333333"/>
              </a:solidFill>
              <a:latin typeface="Menlo" charset="0"/>
            </a:endParaRPr>
          </a:p>
          <a:p>
            <a:r>
              <a:rPr lang="en-US" sz="1600" dirty="0" smtClean="0">
                <a:solidFill>
                  <a:srgbClr val="595050"/>
                </a:solidFill>
                <a:latin typeface="Menlo" charset="0"/>
              </a:rPr>
              <a:t>      </a:t>
            </a:r>
            <a:r>
              <a:rPr lang="en-US" sz="1600" dirty="0" err="1" smtClean="0">
                <a:solidFill>
                  <a:srgbClr val="595050"/>
                </a:solidFill>
                <a:latin typeface="Menlo" charset="0"/>
              </a:rPr>
              <a:t>maxFailures</a:t>
            </a:r>
            <a:r>
              <a:rPr lang="en-US" sz="1600" dirty="0" smtClean="0">
                <a:solidFill>
                  <a:srgbClr val="595050"/>
                </a:solidFill>
                <a:latin typeface="Menlo" charset="0"/>
              </a:rPr>
              <a:t> </a:t>
            </a:r>
            <a:r>
              <a:rPr lang="en-US" sz="1600" dirty="0">
                <a:solidFill>
                  <a:srgbClr val="595050"/>
                </a:solidFill>
                <a:latin typeface="Menlo" charset="0"/>
              </a:rPr>
              <a:t>= </a:t>
            </a:r>
            <a:r>
              <a:rPr lang="en-US" sz="1600" dirty="0">
                <a:solidFill>
                  <a:srgbClr val="195F91"/>
                </a:solidFill>
                <a:latin typeface="Menlo" charset="0"/>
              </a:rPr>
              <a:t>5</a:t>
            </a:r>
            <a:r>
              <a:rPr lang="en-US" sz="1600" dirty="0">
                <a:solidFill>
                  <a:srgbClr val="595050"/>
                </a:solidFill>
                <a:latin typeface="Menlo" charset="0"/>
              </a:rPr>
              <a:t>,</a:t>
            </a:r>
            <a:endParaRPr lang="en-US" sz="1600" dirty="0">
              <a:solidFill>
                <a:srgbClr val="333333"/>
              </a:solidFill>
              <a:latin typeface="Menlo" charset="0"/>
            </a:endParaRPr>
          </a:p>
          <a:p>
            <a:r>
              <a:rPr lang="en-US" sz="1600" dirty="0" smtClean="0">
                <a:solidFill>
                  <a:srgbClr val="595050"/>
                </a:solidFill>
                <a:latin typeface="Menlo" charset="0"/>
              </a:rPr>
              <a:t>      </a:t>
            </a:r>
            <a:r>
              <a:rPr lang="en-US" sz="1600" dirty="0" err="1" smtClean="0">
                <a:solidFill>
                  <a:srgbClr val="595050"/>
                </a:solidFill>
                <a:latin typeface="Menlo" charset="0"/>
              </a:rPr>
              <a:t>callTimeout</a:t>
            </a:r>
            <a:r>
              <a:rPr lang="en-US" sz="1600" dirty="0" smtClean="0">
                <a:solidFill>
                  <a:srgbClr val="595050"/>
                </a:solidFill>
                <a:latin typeface="Menlo" charset="0"/>
              </a:rPr>
              <a:t> </a:t>
            </a:r>
            <a:r>
              <a:rPr lang="en-US" sz="1600" dirty="0">
                <a:solidFill>
                  <a:srgbClr val="595050"/>
                </a:solidFill>
                <a:latin typeface="Menlo" charset="0"/>
              </a:rPr>
              <a:t>= </a:t>
            </a:r>
            <a:r>
              <a:rPr lang="en-US" sz="1600" dirty="0">
                <a:solidFill>
                  <a:srgbClr val="195F91"/>
                </a:solidFill>
                <a:latin typeface="Menlo" charset="0"/>
              </a:rPr>
              <a:t>10.seconds</a:t>
            </a:r>
            <a:r>
              <a:rPr lang="en-US" sz="1600" dirty="0">
                <a:solidFill>
                  <a:srgbClr val="595050"/>
                </a:solidFill>
                <a:latin typeface="Menlo" charset="0"/>
              </a:rPr>
              <a:t>,</a:t>
            </a:r>
            <a:endParaRPr lang="en-US" sz="1600" dirty="0">
              <a:solidFill>
                <a:srgbClr val="333333"/>
              </a:solidFill>
              <a:latin typeface="Menlo" charset="0"/>
            </a:endParaRPr>
          </a:p>
          <a:p>
            <a:r>
              <a:rPr lang="en-US" sz="1600" dirty="0" smtClean="0">
                <a:solidFill>
                  <a:srgbClr val="595050"/>
                </a:solidFill>
                <a:latin typeface="Menlo" charset="0"/>
              </a:rPr>
              <a:t>      </a:t>
            </a:r>
            <a:r>
              <a:rPr lang="en-US" sz="1600" dirty="0" err="1" smtClean="0">
                <a:solidFill>
                  <a:srgbClr val="595050"/>
                </a:solidFill>
                <a:latin typeface="Menlo" charset="0"/>
              </a:rPr>
              <a:t>resetTimeout</a:t>
            </a:r>
            <a:r>
              <a:rPr lang="en-US" sz="1600" dirty="0" smtClean="0">
                <a:solidFill>
                  <a:srgbClr val="595050"/>
                </a:solidFill>
                <a:latin typeface="Menlo" charset="0"/>
              </a:rPr>
              <a:t> </a:t>
            </a:r>
            <a:r>
              <a:rPr lang="en-US" sz="1600" dirty="0">
                <a:solidFill>
                  <a:srgbClr val="595050"/>
                </a:solidFill>
                <a:latin typeface="Menlo" charset="0"/>
              </a:rPr>
              <a:t>= </a:t>
            </a:r>
            <a:r>
              <a:rPr lang="en-US" sz="1600" dirty="0">
                <a:solidFill>
                  <a:srgbClr val="195F91"/>
                </a:solidFill>
                <a:latin typeface="Menlo" charset="0"/>
              </a:rPr>
              <a:t>1.minute</a:t>
            </a:r>
            <a:r>
              <a:rPr lang="en-US" sz="1600" dirty="0">
                <a:solidFill>
                  <a:srgbClr val="595050"/>
                </a:solidFill>
                <a:latin typeface="Menlo" charset="0"/>
              </a:rPr>
              <a:t>).</a:t>
            </a:r>
            <a:r>
              <a:rPr lang="en-US" sz="1600" dirty="0" err="1">
                <a:solidFill>
                  <a:srgbClr val="595050"/>
                </a:solidFill>
                <a:latin typeface="Menlo" charset="0"/>
              </a:rPr>
              <a:t>onOpen</a:t>
            </a:r>
            <a:r>
              <a:rPr lang="en-US" sz="1600" dirty="0">
                <a:solidFill>
                  <a:srgbClr val="595050"/>
                </a:solidFill>
                <a:latin typeface="Menlo" charset="0"/>
              </a:rPr>
              <a:t>(</a:t>
            </a:r>
            <a:r>
              <a:rPr lang="en-US" sz="1600" dirty="0" err="1">
                <a:solidFill>
                  <a:srgbClr val="595050"/>
                </a:solidFill>
                <a:latin typeface="Menlo" charset="0"/>
              </a:rPr>
              <a:t>notifyMeOnOpen</a:t>
            </a:r>
            <a:r>
              <a:rPr lang="en-US" sz="1600" dirty="0">
                <a:solidFill>
                  <a:srgbClr val="595050"/>
                </a:solidFill>
                <a:latin typeface="Menlo" charset="0"/>
              </a:rPr>
              <a:t>())</a:t>
            </a:r>
            <a:endParaRPr lang="en-US" sz="1600" dirty="0">
              <a:solidFill>
                <a:srgbClr val="333333"/>
              </a:solidFill>
              <a:latin typeface="Menlo" charset="0"/>
            </a:endParaRPr>
          </a:p>
          <a:p>
            <a:r>
              <a:rPr lang="en-US" sz="1600" dirty="0">
                <a:solidFill>
                  <a:srgbClr val="595050"/>
                </a:solidFill>
                <a:latin typeface="Menlo" charset="0"/>
              </a:rPr>
              <a:t> </a:t>
            </a:r>
            <a:endParaRPr lang="en-US" sz="1600" dirty="0">
              <a:solidFill>
                <a:srgbClr val="333333"/>
              </a:solidFill>
              <a:latin typeface="Menlo" charset="0"/>
            </a:endParaRPr>
          </a:p>
          <a:p>
            <a:r>
              <a:rPr lang="en-US" sz="1600" dirty="0" smtClean="0">
                <a:solidFill>
                  <a:srgbClr val="30A628"/>
                </a:solidFill>
                <a:latin typeface="Menlo" charset="0"/>
              </a:rPr>
              <a:t>  </a:t>
            </a:r>
            <a:r>
              <a:rPr lang="en-US" sz="1600" dirty="0" err="1" smtClean="0">
                <a:solidFill>
                  <a:srgbClr val="30A628"/>
                </a:solidFill>
                <a:latin typeface="Menlo" charset="0"/>
              </a:rPr>
              <a:t>def</a:t>
            </a:r>
            <a:r>
              <a:rPr lang="en-US" sz="1600" dirty="0" smtClean="0">
                <a:solidFill>
                  <a:srgbClr val="595050"/>
                </a:solidFill>
                <a:latin typeface="Menlo" charset="0"/>
              </a:rPr>
              <a:t> </a:t>
            </a:r>
            <a:r>
              <a:rPr lang="en-US" sz="1600" dirty="0" err="1">
                <a:solidFill>
                  <a:srgbClr val="595050"/>
                </a:solidFill>
                <a:latin typeface="Menlo" charset="0"/>
              </a:rPr>
              <a:t>notifyMeOnOpen</a:t>
            </a:r>
            <a:r>
              <a:rPr lang="en-US" sz="1600" dirty="0">
                <a:solidFill>
                  <a:srgbClr val="595050"/>
                </a:solidFill>
                <a:latin typeface="Menlo" charset="0"/>
              </a:rPr>
              <a:t>(): </a:t>
            </a:r>
            <a:r>
              <a:rPr lang="en-US" sz="1600" dirty="0">
                <a:solidFill>
                  <a:srgbClr val="008FA9"/>
                </a:solidFill>
                <a:latin typeface="Menlo" charset="0"/>
              </a:rPr>
              <a:t>Unit</a:t>
            </a:r>
            <a:r>
              <a:rPr lang="en-US" sz="1600" dirty="0">
                <a:solidFill>
                  <a:srgbClr val="595050"/>
                </a:solidFill>
                <a:latin typeface="Menlo" charset="0"/>
              </a:rPr>
              <a:t> </a:t>
            </a:r>
            <a:endParaRPr lang="en-US" sz="1600" dirty="0" smtClean="0">
              <a:solidFill>
                <a:srgbClr val="595050"/>
              </a:solidFill>
              <a:latin typeface="Menlo" charset="0"/>
            </a:endParaRPr>
          </a:p>
          <a:p>
            <a:r>
              <a:rPr lang="en-US" sz="1600" dirty="0" smtClean="0">
                <a:solidFill>
                  <a:srgbClr val="595050"/>
                </a:solidFill>
                <a:latin typeface="Menlo" charset="0"/>
              </a:rPr>
              <a:t>     </a:t>
            </a:r>
            <a:r>
              <a:rPr lang="en-US" sz="1600" dirty="0" err="1" smtClean="0">
                <a:solidFill>
                  <a:srgbClr val="595050"/>
                </a:solidFill>
                <a:latin typeface="Menlo" charset="0"/>
              </a:rPr>
              <a:t>log.warning</a:t>
            </a:r>
            <a:r>
              <a:rPr lang="en-US" sz="1600" dirty="0" smtClean="0">
                <a:solidFill>
                  <a:srgbClr val="595050"/>
                </a:solidFill>
                <a:latin typeface="Menlo" charset="0"/>
              </a:rPr>
              <a:t>(</a:t>
            </a:r>
            <a:r>
              <a:rPr lang="en-US" sz="1600" dirty="0" smtClean="0">
                <a:solidFill>
                  <a:srgbClr val="83B925"/>
                </a:solidFill>
                <a:latin typeface="Menlo" charset="0"/>
              </a:rPr>
              <a:t>”OPEN and </a:t>
            </a:r>
            <a:r>
              <a:rPr lang="en-US" sz="1600" dirty="0">
                <a:solidFill>
                  <a:srgbClr val="83B925"/>
                </a:solidFill>
                <a:latin typeface="Menlo" charset="0"/>
              </a:rPr>
              <a:t>will not close for one minute</a:t>
            </a:r>
            <a:r>
              <a:rPr lang="en-US" sz="1600" dirty="0" smtClean="0">
                <a:solidFill>
                  <a:srgbClr val="83B925"/>
                </a:solidFill>
                <a:latin typeface="Menlo" charset="0"/>
              </a:rPr>
              <a:t>"</a:t>
            </a:r>
            <a:r>
              <a:rPr lang="en-US" sz="1600" dirty="0" smtClean="0">
                <a:solidFill>
                  <a:srgbClr val="595050"/>
                </a:solidFill>
                <a:latin typeface="Menlo" charset="0"/>
              </a:rPr>
              <a:t>)</a:t>
            </a:r>
          </a:p>
          <a:p>
            <a:endParaRPr lang="en-US" sz="1600" b="0" i="0" dirty="0">
              <a:solidFill>
                <a:srgbClr val="595050"/>
              </a:solidFill>
              <a:effectLst/>
              <a:latin typeface="Menlo" charset="0"/>
            </a:endParaRPr>
          </a:p>
          <a:p>
            <a:r>
              <a:rPr lang="en-US" sz="1600" dirty="0">
                <a:solidFill>
                  <a:srgbClr val="30A628"/>
                </a:solidFill>
                <a:latin typeface="Menlo" charset="0"/>
              </a:rPr>
              <a:t> </a:t>
            </a:r>
            <a:r>
              <a:rPr lang="en-US" sz="1600" dirty="0" smtClean="0">
                <a:solidFill>
                  <a:srgbClr val="30A628"/>
                </a:solidFill>
                <a:latin typeface="Menlo" charset="0"/>
              </a:rPr>
              <a:t> </a:t>
            </a:r>
            <a:r>
              <a:rPr lang="en-US" sz="1600" dirty="0" err="1" smtClean="0">
                <a:solidFill>
                  <a:srgbClr val="30A628"/>
                </a:solidFill>
                <a:latin typeface="Menlo" charset="0"/>
              </a:rPr>
              <a:t>def</a:t>
            </a:r>
            <a:r>
              <a:rPr lang="en-US" sz="1600" dirty="0" smtClean="0">
                <a:solidFill>
                  <a:srgbClr val="595050"/>
                </a:solidFill>
                <a:latin typeface="Menlo" charset="0"/>
              </a:rPr>
              <a:t> </a:t>
            </a:r>
            <a:r>
              <a:rPr lang="en-US" sz="1600" dirty="0" err="1">
                <a:solidFill>
                  <a:srgbClr val="595050"/>
                </a:solidFill>
                <a:latin typeface="Menlo" charset="0"/>
              </a:rPr>
              <a:t>dangerousCall</a:t>
            </a:r>
            <a:r>
              <a:rPr lang="en-US" sz="1600" dirty="0">
                <a:solidFill>
                  <a:srgbClr val="595050"/>
                </a:solidFill>
                <a:latin typeface="Menlo" charset="0"/>
              </a:rPr>
              <a:t>: </a:t>
            </a:r>
            <a:r>
              <a:rPr lang="en-US" sz="1600" dirty="0">
                <a:solidFill>
                  <a:srgbClr val="008FA9"/>
                </a:solidFill>
                <a:latin typeface="Menlo" charset="0"/>
              </a:rPr>
              <a:t>String</a:t>
            </a:r>
            <a:r>
              <a:rPr lang="en-US" sz="1600" dirty="0">
                <a:solidFill>
                  <a:srgbClr val="595050"/>
                </a:solidFill>
                <a:latin typeface="Menlo" charset="0"/>
              </a:rPr>
              <a:t> = </a:t>
            </a:r>
            <a:r>
              <a:rPr lang="en-US" sz="1600" dirty="0">
                <a:solidFill>
                  <a:srgbClr val="83B925"/>
                </a:solidFill>
                <a:latin typeface="Menlo" charset="0"/>
              </a:rPr>
              <a:t>"This </a:t>
            </a:r>
            <a:r>
              <a:rPr lang="en-US" sz="1600" dirty="0" smtClean="0">
                <a:solidFill>
                  <a:srgbClr val="83B925"/>
                </a:solidFill>
                <a:latin typeface="Menlo" charset="0"/>
              </a:rPr>
              <a:t>might be bad"</a:t>
            </a:r>
            <a:endParaRPr lang="en-US" sz="1600" dirty="0">
              <a:solidFill>
                <a:srgbClr val="333333"/>
              </a:solidFill>
              <a:latin typeface="Menlo" charset="0"/>
            </a:endParaRPr>
          </a:p>
          <a:p>
            <a:r>
              <a:rPr lang="en-US" sz="1600" dirty="0">
                <a:solidFill>
                  <a:srgbClr val="595050"/>
                </a:solidFill>
                <a:latin typeface="Menlo" charset="0"/>
              </a:rPr>
              <a:t> </a:t>
            </a:r>
            <a:endParaRPr lang="en-US" sz="1600" dirty="0">
              <a:solidFill>
                <a:srgbClr val="333333"/>
              </a:solidFill>
              <a:latin typeface="Menlo" charset="0"/>
            </a:endParaRPr>
          </a:p>
          <a:p>
            <a:r>
              <a:rPr lang="en-US" sz="1600" dirty="0" smtClean="0">
                <a:solidFill>
                  <a:srgbClr val="30A628"/>
                </a:solidFill>
                <a:latin typeface="Menlo" charset="0"/>
              </a:rPr>
              <a:t>  </a:t>
            </a:r>
            <a:r>
              <a:rPr lang="en-US" sz="1600" dirty="0" err="1" smtClean="0">
                <a:solidFill>
                  <a:srgbClr val="30A628"/>
                </a:solidFill>
                <a:latin typeface="Menlo" charset="0"/>
              </a:rPr>
              <a:t>def</a:t>
            </a:r>
            <a:r>
              <a:rPr lang="en-US" sz="1600" dirty="0" smtClean="0">
                <a:solidFill>
                  <a:srgbClr val="595050"/>
                </a:solidFill>
                <a:latin typeface="Menlo" charset="0"/>
              </a:rPr>
              <a:t> </a:t>
            </a:r>
            <a:r>
              <a:rPr lang="en-US" sz="1600" dirty="0">
                <a:solidFill>
                  <a:srgbClr val="595050"/>
                </a:solidFill>
                <a:latin typeface="Menlo" charset="0"/>
              </a:rPr>
              <a:t>receive = {</a:t>
            </a:r>
            <a:endParaRPr lang="en-US" sz="1600" dirty="0">
              <a:solidFill>
                <a:srgbClr val="333333"/>
              </a:solidFill>
              <a:latin typeface="Menlo" charset="0"/>
            </a:endParaRPr>
          </a:p>
          <a:p>
            <a:r>
              <a:rPr lang="en-US" sz="1600" dirty="0" smtClean="0">
                <a:solidFill>
                  <a:srgbClr val="30A628"/>
                </a:solidFill>
                <a:latin typeface="Menlo" charset="0"/>
              </a:rPr>
              <a:t>    case</a:t>
            </a:r>
            <a:r>
              <a:rPr lang="en-US" sz="1600" dirty="0" smtClean="0">
                <a:solidFill>
                  <a:srgbClr val="595050"/>
                </a:solidFill>
                <a:latin typeface="Menlo" charset="0"/>
              </a:rPr>
              <a:t> </a:t>
            </a:r>
            <a:r>
              <a:rPr lang="en-US" sz="1600" dirty="0" smtClean="0">
                <a:solidFill>
                  <a:srgbClr val="83B925"/>
                </a:solidFill>
                <a:latin typeface="Menlo" charset="0"/>
              </a:rPr>
              <a:t>”</a:t>
            </a:r>
            <a:r>
              <a:rPr lang="en-US" sz="1600" dirty="0" err="1" smtClean="0">
                <a:solidFill>
                  <a:srgbClr val="83B925"/>
                </a:solidFill>
                <a:latin typeface="Menlo" charset="0"/>
              </a:rPr>
              <a:t>proxy_async</a:t>
            </a:r>
            <a:r>
              <a:rPr lang="en-US" sz="1600" dirty="0" smtClean="0">
                <a:solidFill>
                  <a:srgbClr val="83B925"/>
                </a:solidFill>
                <a:latin typeface="Menlo" charset="0"/>
              </a:rPr>
              <a:t>"</a:t>
            </a:r>
            <a:r>
              <a:rPr lang="en-US" sz="1600" dirty="0" smtClean="0">
                <a:solidFill>
                  <a:srgbClr val="595050"/>
                </a:solidFill>
                <a:latin typeface="Menlo" charset="0"/>
              </a:rPr>
              <a:t> </a:t>
            </a:r>
            <a:r>
              <a:rPr lang="en-US" sz="1600" dirty="0">
                <a:solidFill>
                  <a:srgbClr val="595050"/>
                </a:solidFill>
                <a:latin typeface="Menlo" charset="0"/>
              </a:rPr>
              <a:t>=&gt;</a:t>
            </a:r>
            <a:endParaRPr lang="en-US" sz="1600" dirty="0">
              <a:solidFill>
                <a:srgbClr val="333333"/>
              </a:solidFill>
              <a:latin typeface="Menlo" charset="0"/>
            </a:endParaRPr>
          </a:p>
          <a:p>
            <a:r>
              <a:rPr lang="en-US" sz="1600" dirty="0" smtClean="0">
                <a:solidFill>
                  <a:srgbClr val="595050"/>
                </a:solidFill>
                <a:latin typeface="Menlo" charset="0"/>
              </a:rPr>
              <a:t>         </a:t>
            </a:r>
            <a:r>
              <a:rPr lang="en-US" sz="1600" dirty="0" err="1" smtClean="0">
                <a:solidFill>
                  <a:srgbClr val="595050"/>
                </a:solidFill>
                <a:latin typeface="Menlo" charset="0"/>
              </a:rPr>
              <a:t>breaker.withCircuitBreaker</a:t>
            </a:r>
            <a:r>
              <a:rPr lang="en-US" sz="1600" dirty="0" smtClean="0">
                <a:solidFill>
                  <a:srgbClr val="595050"/>
                </a:solidFill>
                <a:latin typeface="Menlo" charset="0"/>
              </a:rPr>
              <a:t>(</a:t>
            </a:r>
            <a:r>
              <a:rPr lang="en-US" sz="1600" dirty="0" smtClean="0">
                <a:solidFill>
                  <a:srgbClr val="008FA9"/>
                </a:solidFill>
                <a:latin typeface="Menlo" charset="0"/>
              </a:rPr>
              <a:t>Future</a:t>
            </a:r>
            <a:r>
              <a:rPr lang="en-US" sz="1600" dirty="0" smtClean="0">
                <a:solidFill>
                  <a:srgbClr val="595050"/>
                </a:solidFill>
                <a:latin typeface="Menlo" charset="0"/>
              </a:rPr>
              <a:t>(</a:t>
            </a:r>
            <a:r>
              <a:rPr lang="en-US" sz="1600" dirty="0" err="1" smtClean="0">
                <a:solidFill>
                  <a:srgbClr val="595050"/>
                </a:solidFill>
                <a:latin typeface="Menlo" charset="0"/>
              </a:rPr>
              <a:t>dangerousCall</a:t>
            </a:r>
            <a:r>
              <a:rPr lang="en-US" sz="1600" dirty="0">
                <a:solidFill>
                  <a:srgbClr val="595050"/>
                </a:solidFill>
                <a:latin typeface="Menlo" charset="0"/>
              </a:rPr>
              <a:t>)) </a:t>
            </a:r>
            <a:r>
              <a:rPr lang="en-US" sz="1600" dirty="0" smtClean="0">
                <a:solidFill>
                  <a:srgbClr val="595050"/>
                </a:solidFill>
                <a:latin typeface="Menlo" charset="0"/>
              </a:rPr>
              <a:t>    </a:t>
            </a:r>
          </a:p>
          <a:p>
            <a:r>
              <a:rPr lang="en-US" sz="1600" dirty="0">
                <a:solidFill>
                  <a:srgbClr val="595050"/>
                </a:solidFill>
                <a:latin typeface="Menlo" charset="0"/>
              </a:rPr>
              <a:t> </a:t>
            </a:r>
            <a:r>
              <a:rPr lang="en-US" sz="1600" dirty="0" smtClean="0">
                <a:solidFill>
                  <a:srgbClr val="595050"/>
                </a:solidFill>
                <a:latin typeface="Menlo" charset="0"/>
              </a:rPr>
              <a:t>           </a:t>
            </a:r>
            <a:r>
              <a:rPr lang="en-US" sz="1600" dirty="0" err="1" smtClean="0">
                <a:solidFill>
                  <a:srgbClr val="595050"/>
                </a:solidFill>
                <a:latin typeface="Menlo" charset="0"/>
              </a:rPr>
              <a:t>pipeTo</a:t>
            </a:r>
            <a:r>
              <a:rPr lang="en-US" sz="1600" dirty="0" smtClean="0">
                <a:solidFill>
                  <a:srgbClr val="595050"/>
                </a:solidFill>
                <a:latin typeface="Menlo" charset="0"/>
              </a:rPr>
              <a:t> sender</a:t>
            </a:r>
            <a:endParaRPr lang="en-US" sz="1600" dirty="0">
              <a:solidFill>
                <a:srgbClr val="333333"/>
              </a:solidFill>
              <a:latin typeface="Menlo" charset="0"/>
            </a:endParaRPr>
          </a:p>
          <a:p>
            <a:r>
              <a:rPr lang="en-US" sz="1600" dirty="0" smtClean="0">
                <a:solidFill>
                  <a:srgbClr val="30A628"/>
                </a:solidFill>
                <a:latin typeface="Menlo" charset="0"/>
              </a:rPr>
              <a:t>    case</a:t>
            </a:r>
            <a:r>
              <a:rPr lang="en-US" sz="1600" dirty="0" smtClean="0">
                <a:solidFill>
                  <a:srgbClr val="595050"/>
                </a:solidFill>
                <a:latin typeface="Menlo" charset="0"/>
              </a:rPr>
              <a:t> </a:t>
            </a:r>
            <a:r>
              <a:rPr lang="en-US" sz="1600" dirty="0" smtClean="0">
                <a:solidFill>
                  <a:srgbClr val="83B925"/>
                </a:solidFill>
                <a:latin typeface="Menlo" charset="0"/>
              </a:rPr>
              <a:t>”</a:t>
            </a:r>
            <a:r>
              <a:rPr lang="en-US" sz="1600" dirty="0" err="1" smtClean="0">
                <a:solidFill>
                  <a:srgbClr val="83B925"/>
                </a:solidFill>
                <a:latin typeface="Menlo" charset="0"/>
              </a:rPr>
              <a:t>proxy_sync</a:t>
            </a:r>
            <a:r>
              <a:rPr lang="en-US" sz="1600" dirty="0" smtClean="0">
                <a:solidFill>
                  <a:srgbClr val="83B925"/>
                </a:solidFill>
                <a:latin typeface="Menlo" charset="0"/>
              </a:rPr>
              <a:t>"</a:t>
            </a:r>
            <a:r>
              <a:rPr lang="en-US" sz="1600" dirty="0" smtClean="0">
                <a:solidFill>
                  <a:srgbClr val="595050"/>
                </a:solidFill>
                <a:latin typeface="Menlo" charset="0"/>
              </a:rPr>
              <a:t> </a:t>
            </a:r>
            <a:r>
              <a:rPr lang="en-US" sz="1600" dirty="0">
                <a:solidFill>
                  <a:srgbClr val="595050"/>
                </a:solidFill>
                <a:latin typeface="Menlo" charset="0"/>
              </a:rPr>
              <a:t>=&gt;</a:t>
            </a:r>
            <a:endParaRPr lang="en-US" sz="1600" dirty="0">
              <a:solidFill>
                <a:srgbClr val="333333"/>
              </a:solidFill>
              <a:latin typeface="Menlo" charset="0"/>
            </a:endParaRPr>
          </a:p>
          <a:p>
            <a:r>
              <a:rPr lang="en-US" sz="1600" dirty="0" smtClean="0">
                <a:solidFill>
                  <a:srgbClr val="595050"/>
                </a:solidFill>
                <a:latin typeface="Menlo" charset="0"/>
              </a:rPr>
              <a:t>          sender </a:t>
            </a:r>
            <a:r>
              <a:rPr lang="en-US" sz="1600" dirty="0">
                <a:solidFill>
                  <a:srgbClr val="595050"/>
                </a:solidFill>
                <a:latin typeface="Menlo" charset="0"/>
              </a:rPr>
              <a:t>! </a:t>
            </a:r>
            <a:endParaRPr lang="en-US" sz="1600" dirty="0" smtClean="0">
              <a:solidFill>
                <a:srgbClr val="595050"/>
              </a:solidFill>
              <a:latin typeface="Menlo" charset="0"/>
            </a:endParaRPr>
          </a:p>
          <a:p>
            <a:r>
              <a:rPr lang="en-US" sz="1600" dirty="0">
                <a:solidFill>
                  <a:srgbClr val="595050"/>
                </a:solidFill>
                <a:latin typeface="Menlo" charset="0"/>
              </a:rPr>
              <a:t> </a:t>
            </a:r>
            <a:r>
              <a:rPr lang="en-US" sz="1600" dirty="0" smtClean="0">
                <a:solidFill>
                  <a:srgbClr val="595050"/>
                </a:solidFill>
                <a:latin typeface="Menlo" charset="0"/>
              </a:rPr>
              <a:t>            </a:t>
            </a:r>
            <a:r>
              <a:rPr lang="en-US" sz="1600" dirty="0" err="1" smtClean="0">
                <a:solidFill>
                  <a:srgbClr val="595050"/>
                </a:solidFill>
                <a:latin typeface="Menlo" charset="0"/>
              </a:rPr>
              <a:t>breaker.withSyncCircuitBreaker</a:t>
            </a:r>
            <a:r>
              <a:rPr lang="en-US" sz="1600" dirty="0" smtClean="0">
                <a:solidFill>
                  <a:srgbClr val="595050"/>
                </a:solidFill>
                <a:latin typeface="Menlo" charset="0"/>
              </a:rPr>
              <a:t>(</a:t>
            </a:r>
            <a:r>
              <a:rPr lang="en-US" sz="1600" dirty="0" err="1" smtClean="0">
                <a:solidFill>
                  <a:srgbClr val="595050"/>
                </a:solidFill>
                <a:latin typeface="Menlo" charset="0"/>
              </a:rPr>
              <a:t>dangerousCall</a:t>
            </a:r>
            <a:r>
              <a:rPr lang="en-US" sz="1600" dirty="0" smtClean="0">
                <a:solidFill>
                  <a:srgbClr val="595050"/>
                </a:solidFill>
                <a:latin typeface="Menlo" charset="0"/>
              </a:rPr>
              <a:t>)</a:t>
            </a:r>
            <a:br>
              <a:rPr lang="en-US" sz="1600" dirty="0" smtClean="0">
                <a:solidFill>
                  <a:srgbClr val="595050"/>
                </a:solidFill>
                <a:latin typeface="Menlo" charset="0"/>
              </a:rPr>
            </a:br>
            <a:r>
              <a:rPr lang="en-US" sz="1600" dirty="0" smtClean="0">
                <a:solidFill>
                  <a:srgbClr val="595050"/>
                </a:solidFill>
                <a:latin typeface="Menlo" charset="0"/>
              </a:rPr>
              <a:t>  }</a:t>
            </a:r>
            <a:endParaRPr lang="en-US" sz="1600" dirty="0">
              <a:solidFill>
                <a:srgbClr val="333333"/>
              </a:solidFill>
              <a:latin typeface="Menlo" charset="0"/>
            </a:endParaRPr>
          </a:p>
          <a:p>
            <a:r>
              <a:rPr lang="en-US" sz="1600" dirty="0" smtClean="0">
                <a:solidFill>
                  <a:srgbClr val="595050"/>
                </a:solidFill>
                <a:latin typeface="Menlo" charset="0"/>
              </a:rPr>
              <a:t>}</a:t>
            </a:r>
            <a:endParaRPr lang="en-US" sz="1600" dirty="0">
              <a:solidFill>
                <a:srgbClr val="333333"/>
              </a:solidFill>
              <a:latin typeface="Menlo" charset="0"/>
            </a:endParaRPr>
          </a:p>
        </p:txBody>
      </p:sp>
    </p:spTree>
    <p:extLst>
      <p:ext uri="{BB962C8B-B14F-4D97-AF65-F5344CB8AC3E}">
        <p14:creationId xmlns:p14="http://schemas.microsoft.com/office/powerpoint/2010/main" val="17459401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Designing for resiliency </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38</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3" name="TextBox 2"/>
          <p:cNvSpPr txBox="1"/>
          <p:nvPr/>
        </p:nvSpPr>
        <p:spPr>
          <a:xfrm>
            <a:off x="838200" y="1246240"/>
            <a:ext cx="7661072" cy="4154983"/>
          </a:xfrm>
          <a:prstGeom prst="rect">
            <a:avLst/>
          </a:prstGeom>
          <a:noFill/>
        </p:spPr>
        <p:txBody>
          <a:bodyPr wrap="none" rtlCol="0">
            <a:spAutoFit/>
          </a:bodyPr>
          <a:lstStyle/>
          <a:p>
            <a:pPr marL="342900" indent="-342900" defTabSz="457200">
              <a:buFont typeface="Wingdings" charset="2"/>
              <a:buChar char="Ø"/>
              <a:defRPr/>
            </a:pPr>
            <a:r>
              <a:rPr lang="en-US" sz="2400" dirty="0" smtClean="0"/>
              <a:t>Isolate &amp; Compartmentalize: Execute in lightweight</a:t>
            </a:r>
            <a:br>
              <a:rPr lang="en-US" sz="2400" dirty="0" smtClean="0"/>
            </a:br>
            <a:r>
              <a:rPr lang="en-US" sz="2400" dirty="0" smtClean="0"/>
              <a:t>compartmentalized (share-nothing) processes </a:t>
            </a:r>
          </a:p>
          <a:p>
            <a:pPr marL="342900" indent="-342900" defTabSz="457200">
              <a:buFont typeface="Wingdings" charset="2"/>
              <a:buChar char="Ø"/>
              <a:defRPr/>
            </a:pPr>
            <a:r>
              <a:rPr lang="en-US" sz="2400" dirty="0" smtClean="0"/>
              <a:t>Provide centralized supervision of the processes</a:t>
            </a:r>
          </a:p>
          <a:p>
            <a:pPr marL="800100" lvl="1" indent="-342900" defTabSz="457200">
              <a:buFont typeface="Wingdings" charset="2"/>
              <a:buChar char="Ø"/>
              <a:defRPr/>
            </a:pPr>
            <a:r>
              <a:rPr lang="en-US" sz="2400" dirty="0" smtClean="0"/>
              <a:t>Each process has a supervising parent, the parent can</a:t>
            </a:r>
            <a:br>
              <a:rPr lang="en-US" sz="2400" dirty="0" smtClean="0"/>
            </a:br>
            <a:r>
              <a:rPr lang="en-US" sz="2400" dirty="0" smtClean="0"/>
              <a:t>supervise one or more children</a:t>
            </a:r>
          </a:p>
          <a:p>
            <a:pPr marL="800100" lvl="1" indent="-342900" defTabSz="457200">
              <a:buFont typeface="Wingdings" charset="2"/>
              <a:buChar char="Ø"/>
              <a:defRPr/>
            </a:pPr>
            <a:r>
              <a:rPr lang="en-US" sz="2400" dirty="0" smtClean="0"/>
              <a:t>Errors, when detected are redirected asynchronously</a:t>
            </a:r>
            <a:br>
              <a:rPr lang="en-US" sz="2400" dirty="0" smtClean="0"/>
            </a:br>
            <a:r>
              <a:rPr lang="en-US" sz="2400" dirty="0" smtClean="0"/>
              <a:t>to the parent</a:t>
            </a:r>
          </a:p>
          <a:p>
            <a:pPr marL="800100" lvl="1" indent="-342900" defTabSz="457200">
              <a:buFont typeface="Wingdings" charset="2"/>
              <a:buChar char="Ø"/>
              <a:defRPr/>
            </a:pPr>
            <a:r>
              <a:rPr lang="en-US" sz="2400" dirty="0" smtClean="0"/>
              <a:t>The supervisor can handle via kill, restart, retry, or</a:t>
            </a:r>
            <a:br>
              <a:rPr lang="en-US" sz="2400" dirty="0" smtClean="0"/>
            </a:br>
            <a:r>
              <a:rPr lang="en-US" sz="2400" dirty="0" smtClean="0"/>
              <a:t>suspend/resume operations</a:t>
            </a:r>
          </a:p>
          <a:p>
            <a:pPr marL="342900" indent="-342900" defTabSz="457200">
              <a:buFont typeface="Wingdings" charset="2"/>
              <a:buChar char="Ø"/>
              <a:defRPr/>
            </a:pPr>
            <a:r>
              <a:rPr lang="en-US" sz="2400" dirty="0" smtClean="0"/>
              <a:t>This model decouples error handling from the actual</a:t>
            </a:r>
            <a:br>
              <a:rPr lang="en-US" sz="2400" dirty="0" smtClean="0"/>
            </a:br>
            <a:r>
              <a:rPr lang="en-US" sz="2400" dirty="0" smtClean="0"/>
              <a:t>service logic</a:t>
            </a:r>
          </a:p>
        </p:txBody>
      </p:sp>
    </p:spTree>
    <p:extLst>
      <p:ext uri="{BB962C8B-B14F-4D97-AF65-F5344CB8AC3E}">
        <p14:creationId xmlns:p14="http://schemas.microsoft.com/office/powerpoint/2010/main" val="3815090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Designing for resiliency – The “Actor” Model </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39</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pic>
        <p:nvPicPr>
          <p:cNvPr id="8" name="Picture 7"/>
          <p:cNvPicPr>
            <a:picLocks noChangeAspect="1"/>
          </p:cNvPicPr>
          <p:nvPr/>
        </p:nvPicPr>
        <p:blipFill>
          <a:blip r:embed="rId3"/>
          <a:stretch>
            <a:fillRect/>
          </a:stretch>
        </p:blipFill>
        <p:spPr>
          <a:xfrm>
            <a:off x="990600" y="1066800"/>
            <a:ext cx="6985000" cy="3543300"/>
          </a:xfrm>
          <a:prstGeom prst="rect">
            <a:avLst/>
          </a:prstGeom>
        </p:spPr>
      </p:pic>
      <p:pic>
        <p:nvPicPr>
          <p:cNvPr id="9" name="Picture 8"/>
          <p:cNvPicPr>
            <a:picLocks noChangeAspect="1"/>
          </p:cNvPicPr>
          <p:nvPr/>
        </p:nvPicPr>
        <p:blipFill>
          <a:blip r:embed="rId4"/>
          <a:stretch>
            <a:fillRect/>
          </a:stretch>
        </p:blipFill>
        <p:spPr>
          <a:xfrm>
            <a:off x="381000" y="5181600"/>
            <a:ext cx="1231900" cy="960300"/>
          </a:xfrm>
          <a:prstGeom prst="rect">
            <a:avLst/>
          </a:prstGeom>
        </p:spPr>
      </p:pic>
      <p:sp>
        <p:nvSpPr>
          <p:cNvPr id="12" name="TextBox 11"/>
          <p:cNvSpPr txBox="1"/>
          <p:nvPr/>
        </p:nvSpPr>
        <p:spPr>
          <a:xfrm>
            <a:off x="1752600" y="5105400"/>
            <a:ext cx="6648650" cy="1200329"/>
          </a:xfrm>
          <a:prstGeom prst="rect">
            <a:avLst/>
          </a:prstGeom>
          <a:noFill/>
        </p:spPr>
        <p:txBody>
          <a:bodyPr wrap="none" rtlCol="0">
            <a:spAutoFit/>
          </a:bodyPr>
          <a:lstStyle/>
          <a:p>
            <a:r>
              <a:rPr lang="en-US" b="1" dirty="0" smtClean="0"/>
              <a:t>The actor model originated in 1973, and became an integral part</a:t>
            </a:r>
            <a:br>
              <a:rPr lang="en-US" b="1" dirty="0" smtClean="0"/>
            </a:br>
            <a:r>
              <a:rPr lang="en-US" b="1" dirty="0" smtClean="0"/>
              <a:t> of the </a:t>
            </a:r>
            <a:r>
              <a:rPr lang="en-US" b="1" dirty="0" err="1" smtClean="0"/>
              <a:t>Erlang</a:t>
            </a:r>
            <a:r>
              <a:rPr lang="en-US" b="1" dirty="0" smtClean="0"/>
              <a:t> programming language.   </a:t>
            </a:r>
            <a:r>
              <a:rPr lang="en-US" b="1" dirty="0" err="1" smtClean="0"/>
              <a:t>Erlang</a:t>
            </a:r>
            <a:r>
              <a:rPr lang="en-US" b="1" dirty="0" smtClean="0"/>
              <a:t> needed a solution for</a:t>
            </a:r>
            <a:br>
              <a:rPr lang="en-US" b="1" dirty="0" smtClean="0"/>
            </a:br>
            <a:r>
              <a:rPr lang="en-US" b="1" dirty="0" smtClean="0"/>
              <a:t>high-concurrency to support telecom applications.  The </a:t>
            </a:r>
            <a:r>
              <a:rPr lang="en-US" b="1" dirty="0" err="1" smtClean="0"/>
              <a:t>Scala</a:t>
            </a:r>
            <a:r>
              <a:rPr lang="en-US" b="1" dirty="0" smtClean="0"/>
              <a:t> </a:t>
            </a:r>
            <a:r>
              <a:rPr lang="en-US" b="1" dirty="0"/>
              <a:t/>
            </a:r>
            <a:br>
              <a:rPr lang="en-US" b="1" dirty="0"/>
            </a:br>
            <a:r>
              <a:rPr lang="en-US" b="1" dirty="0" smtClean="0"/>
              <a:t>implementation of the Actor model is called </a:t>
            </a:r>
            <a:r>
              <a:rPr lang="en-US" b="1" dirty="0" err="1" smtClean="0"/>
              <a:t>akka</a:t>
            </a:r>
            <a:r>
              <a:rPr lang="en-US" b="1" dirty="0" smtClean="0"/>
              <a:t>.  </a:t>
            </a:r>
            <a:endParaRPr lang="en-US" b="1" dirty="0"/>
          </a:p>
        </p:txBody>
      </p:sp>
    </p:spTree>
    <p:extLst>
      <p:ext uri="{BB962C8B-B14F-4D97-AF65-F5344CB8AC3E}">
        <p14:creationId xmlns:p14="http://schemas.microsoft.com/office/powerpoint/2010/main" val="5517048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Design best practices for modern applications</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4</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pic>
        <p:nvPicPr>
          <p:cNvPr id="8" name="Picture 7"/>
          <p:cNvPicPr>
            <a:picLocks noChangeAspect="1"/>
          </p:cNvPicPr>
          <p:nvPr/>
        </p:nvPicPr>
        <p:blipFill>
          <a:blip r:embed="rId3"/>
          <a:stretch>
            <a:fillRect/>
          </a:stretch>
        </p:blipFill>
        <p:spPr>
          <a:xfrm>
            <a:off x="1676400" y="1137268"/>
            <a:ext cx="5308600" cy="1536700"/>
          </a:xfrm>
          <a:prstGeom prst="rect">
            <a:avLst/>
          </a:prstGeom>
        </p:spPr>
      </p:pic>
      <p:sp>
        <p:nvSpPr>
          <p:cNvPr id="11" name="TextBox 10"/>
          <p:cNvSpPr txBox="1"/>
          <p:nvPr/>
        </p:nvSpPr>
        <p:spPr>
          <a:xfrm>
            <a:off x="403049" y="2782117"/>
            <a:ext cx="8408191" cy="646331"/>
          </a:xfrm>
          <a:prstGeom prst="rect">
            <a:avLst/>
          </a:prstGeom>
          <a:noFill/>
        </p:spPr>
        <p:txBody>
          <a:bodyPr wrap="square" rtlCol="0">
            <a:spAutoFit/>
          </a:bodyPr>
          <a:lstStyle/>
          <a:p>
            <a:pPr defTabSz="457200">
              <a:defRPr/>
            </a:pPr>
            <a:r>
              <a:rPr lang="en-US" dirty="0" smtClean="0"/>
              <a:t>12 software design practices proposed by </a:t>
            </a:r>
            <a:r>
              <a:rPr lang="en-US" dirty="0" err="1" smtClean="0"/>
              <a:t>Herouku</a:t>
            </a:r>
            <a:r>
              <a:rPr lang="en-US" dirty="0"/>
              <a:t> (</a:t>
            </a:r>
            <a:r>
              <a:rPr lang="en-US" dirty="0">
                <a:hlinkClick r:id="rId4"/>
              </a:rPr>
              <a:t>https://www.heroku.com</a:t>
            </a:r>
            <a:r>
              <a:rPr lang="en-US" dirty="0" smtClean="0">
                <a:hlinkClick r:id="rId4"/>
              </a:rPr>
              <a:t>/)</a:t>
            </a:r>
            <a:r>
              <a:rPr lang="en-US" dirty="0" smtClean="0"/>
              <a:t> for building modern scalable apps</a:t>
            </a:r>
            <a:endParaRPr lang="en-US" dirty="0"/>
          </a:p>
        </p:txBody>
      </p:sp>
      <p:pic>
        <p:nvPicPr>
          <p:cNvPr id="9" name="Picture 8"/>
          <p:cNvPicPr>
            <a:picLocks noChangeAspect="1"/>
          </p:cNvPicPr>
          <p:nvPr/>
        </p:nvPicPr>
        <p:blipFill>
          <a:blip r:embed="rId5"/>
          <a:stretch>
            <a:fillRect/>
          </a:stretch>
        </p:blipFill>
        <p:spPr>
          <a:xfrm>
            <a:off x="1143000" y="3630160"/>
            <a:ext cx="1883756" cy="2813402"/>
          </a:xfrm>
          <a:prstGeom prst="rect">
            <a:avLst/>
          </a:prstGeom>
        </p:spPr>
      </p:pic>
      <p:sp>
        <p:nvSpPr>
          <p:cNvPr id="13" name="TextBox 12"/>
          <p:cNvSpPr txBox="1"/>
          <p:nvPr/>
        </p:nvSpPr>
        <p:spPr>
          <a:xfrm>
            <a:off x="3355622" y="4054457"/>
            <a:ext cx="5055391" cy="1477328"/>
          </a:xfrm>
          <a:prstGeom prst="rect">
            <a:avLst/>
          </a:prstGeom>
          <a:noFill/>
        </p:spPr>
        <p:txBody>
          <a:bodyPr wrap="square" rtlCol="0">
            <a:spAutoFit/>
          </a:bodyPr>
          <a:lstStyle/>
          <a:p>
            <a:pPr defTabSz="457200">
              <a:defRPr/>
            </a:pPr>
            <a:r>
              <a:rPr lang="en-US" dirty="0" smtClean="0"/>
              <a:t>More recently updated with 15 practices by Pivotal - although </a:t>
            </a:r>
            <a:r>
              <a:rPr lang="en-US" dirty="0" err="1" smtClean="0"/>
              <a:t>foucsed</a:t>
            </a:r>
            <a:r>
              <a:rPr lang="en-US" dirty="0" smtClean="0"/>
              <a:t> on building highly scalable and reliable cloud-applications </a:t>
            </a:r>
            <a:r>
              <a:rPr lang="mr-IN" dirty="0" smtClean="0"/>
              <a:t>–</a:t>
            </a:r>
            <a:r>
              <a:rPr lang="en-US" dirty="0" smtClean="0"/>
              <a:t> they represent good modern software design principles</a:t>
            </a:r>
          </a:p>
          <a:p>
            <a:pPr defTabSz="457200">
              <a:defRPr/>
            </a:pPr>
            <a:endParaRPr lang="en-US" dirty="0"/>
          </a:p>
        </p:txBody>
      </p:sp>
    </p:spTree>
    <p:extLst>
      <p:ext uri="{BB962C8B-B14F-4D97-AF65-F5344CB8AC3E}">
        <p14:creationId xmlns:p14="http://schemas.microsoft.com/office/powerpoint/2010/main" val="5933665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Designing for resiliency – Using hierarchies in the actor model for supervision </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40</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pic>
        <p:nvPicPr>
          <p:cNvPr id="2" name="Picture 1"/>
          <p:cNvPicPr>
            <a:picLocks noChangeAspect="1"/>
          </p:cNvPicPr>
          <p:nvPr/>
        </p:nvPicPr>
        <p:blipFill>
          <a:blip r:embed="rId3"/>
          <a:stretch>
            <a:fillRect/>
          </a:stretch>
        </p:blipFill>
        <p:spPr>
          <a:xfrm>
            <a:off x="381000" y="1524000"/>
            <a:ext cx="8458200" cy="4187076"/>
          </a:xfrm>
          <a:prstGeom prst="rect">
            <a:avLst/>
          </a:prstGeom>
        </p:spPr>
      </p:pic>
    </p:spTree>
    <p:extLst>
      <p:ext uri="{BB962C8B-B14F-4D97-AF65-F5344CB8AC3E}">
        <p14:creationId xmlns:p14="http://schemas.microsoft.com/office/powerpoint/2010/main" val="17395556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Responsiveness in Reactive System</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41</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3" name="TextBox 2"/>
          <p:cNvSpPr txBox="1"/>
          <p:nvPr/>
        </p:nvSpPr>
        <p:spPr>
          <a:xfrm>
            <a:off x="838200" y="1246240"/>
            <a:ext cx="7212231" cy="1938992"/>
          </a:xfrm>
          <a:prstGeom prst="rect">
            <a:avLst/>
          </a:prstGeom>
          <a:noFill/>
        </p:spPr>
        <p:txBody>
          <a:bodyPr wrap="none" rtlCol="0">
            <a:spAutoFit/>
          </a:bodyPr>
          <a:lstStyle/>
          <a:p>
            <a:pPr marL="342900" indent="-342900" defTabSz="457200">
              <a:buFont typeface="Wingdings" charset="2"/>
              <a:buChar char="Ø"/>
              <a:defRPr/>
            </a:pPr>
            <a:r>
              <a:rPr lang="en-US" sz="2400" dirty="0" smtClean="0"/>
              <a:t>Reactive systems need to ensure that systems remain</a:t>
            </a:r>
            <a:br>
              <a:rPr lang="en-US" sz="2400" dirty="0" smtClean="0"/>
            </a:br>
            <a:r>
              <a:rPr lang="en-US" sz="2400" dirty="0" smtClean="0"/>
              <a:t>responsive under different workloads </a:t>
            </a:r>
          </a:p>
          <a:p>
            <a:pPr marL="800100" lvl="1" indent="-342900" defTabSz="457200">
              <a:buFont typeface="Wingdings" charset="2"/>
              <a:buChar char="Ø"/>
              <a:defRPr/>
            </a:pPr>
            <a:r>
              <a:rPr lang="en-US" sz="2400" dirty="0" smtClean="0"/>
              <a:t>Expected workloads</a:t>
            </a:r>
          </a:p>
          <a:p>
            <a:pPr marL="800100" lvl="1" indent="-342900" defTabSz="457200">
              <a:buFont typeface="Wingdings" charset="2"/>
              <a:buChar char="Ø"/>
              <a:defRPr/>
            </a:pPr>
            <a:r>
              <a:rPr lang="en-US" sz="2400" dirty="0" smtClean="0"/>
              <a:t>Traffic bursts</a:t>
            </a:r>
          </a:p>
          <a:p>
            <a:pPr marL="800100" lvl="1" indent="-342900" defTabSz="457200">
              <a:buFont typeface="Wingdings" charset="2"/>
              <a:buChar char="Ø"/>
              <a:defRPr/>
            </a:pPr>
            <a:r>
              <a:rPr lang="en-US" sz="2400" dirty="0" smtClean="0"/>
              <a:t>Unexpected and unanticipated scenarios</a:t>
            </a:r>
          </a:p>
        </p:txBody>
      </p:sp>
      <p:pic>
        <p:nvPicPr>
          <p:cNvPr id="2" name="Picture 1"/>
          <p:cNvPicPr>
            <a:picLocks noChangeAspect="1"/>
          </p:cNvPicPr>
          <p:nvPr/>
        </p:nvPicPr>
        <p:blipFill>
          <a:blip r:embed="rId3"/>
          <a:stretch>
            <a:fillRect/>
          </a:stretch>
        </p:blipFill>
        <p:spPr>
          <a:xfrm>
            <a:off x="914400" y="3657600"/>
            <a:ext cx="6375400" cy="1270000"/>
          </a:xfrm>
          <a:prstGeom prst="rect">
            <a:avLst/>
          </a:prstGeom>
        </p:spPr>
      </p:pic>
      <p:sp>
        <p:nvSpPr>
          <p:cNvPr id="11" name="TextBox 10"/>
          <p:cNvSpPr txBox="1"/>
          <p:nvPr/>
        </p:nvSpPr>
        <p:spPr>
          <a:xfrm>
            <a:off x="1928132" y="3352800"/>
            <a:ext cx="4396468" cy="369332"/>
          </a:xfrm>
          <a:prstGeom prst="rect">
            <a:avLst/>
          </a:prstGeom>
          <a:noFill/>
        </p:spPr>
        <p:txBody>
          <a:bodyPr wrap="none" rtlCol="0">
            <a:spAutoFit/>
          </a:bodyPr>
          <a:lstStyle/>
          <a:p>
            <a:r>
              <a:rPr lang="en-US" b="1" i="1" dirty="0" smtClean="0"/>
              <a:t>Consider Little’s Law from Queuing Theory</a:t>
            </a:r>
            <a:endParaRPr lang="en-US" b="1" i="1" dirty="0"/>
          </a:p>
        </p:txBody>
      </p:sp>
      <p:sp>
        <p:nvSpPr>
          <p:cNvPr id="12" name="TextBox 11"/>
          <p:cNvSpPr txBox="1"/>
          <p:nvPr/>
        </p:nvSpPr>
        <p:spPr>
          <a:xfrm>
            <a:off x="1905000" y="4736068"/>
            <a:ext cx="5219823" cy="923330"/>
          </a:xfrm>
          <a:prstGeom prst="rect">
            <a:avLst/>
          </a:prstGeom>
          <a:noFill/>
        </p:spPr>
        <p:txBody>
          <a:bodyPr wrap="none" rtlCol="0">
            <a:spAutoFit/>
          </a:bodyPr>
          <a:lstStyle/>
          <a:p>
            <a:r>
              <a:rPr lang="en-US" b="1" i="1" dirty="0" smtClean="0"/>
              <a:t>OR</a:t>
            </a:r>
            <a:br>
              <a:rPr lang="en-US" b="1" i="1" dirty="0" smtClean="0"/>
            </a:br>
            <a:r>
              <a:rPr lang="en-US" b="1" i="1" dirty="0" smtClean="0"/>
              <a:t>Queue Length = Arrival Rate * Response Time … or…</a:t>
            </a:r>
            <a:br>
              <a:rPr lang="en-US" b="1" i="1" dirty="0" smtClean="0"/>
            </a:br>
            <a:r>
              <a:rPr lang="en-US" b="1" i="1" dirty="0" smtClean="0"/>
              <a:t>Response Time = Queue Length / Arrival Rate</a:t>
            </a:r>
            <a:endParaRPr lang="en-US" b="1" i="1" dirty="0"/>
          </a:p>
        </p:txBody>
      </p:sp>
      <p:sp>
        <p:nvSpPr>
          <p:cNvPr id="13" name="TextBox 12"/>
          <p:cNvSpPr txBox="1"/>
          <p:nvPr/>
        </p:nvSpPr>
        <p:spPr>
          <a:xfrm>
            <a:off x="491134" y="5943600"/>
            <a:ext cx="7936488" cy="646331"/>
          </a:xfrm>
          <a:prstGeom prst="rect">
            <a:avLst/>
          </a:prstGeom>
          <a:noFill/>
        </p:spPr>
        <p:txBody>
          <a:bodyPr wrap="none" rtlCol="0">
            <a:spAutoFit/>
          </a:bodyPr>
          <a:lstStyle/>
          <a:p>
            <a:pPr algn="ctr"/>
            <a:r>
              <a:rPr lang="en-US" b="1" dirty="0" smtClean="0">
                <a:solidFill>
                  <a:srgbClr val="0000FF"/>
                </a:solidFill>
              </a:rPr>
              <a:t>We need a way for to balance supply with the demand to ensure that the system</a:t>
            </a:r>
            <a:br>
              <a:rPr lang="en-US" b="1" dirty="0" smtClean="0">
                <a:solidFill>
                  <a:srgbClr val="0000FF"/>
                </a:solidFill>
              </a:rPr>
            </a:br>
            <a:r>
              <a:rPr lang="en-US" b="1" dirty="0" smtClean="0">
                <a:solidFill>
                  <a:srgbClr val="0000FF"/>
                </a:solidFill>
              </a:rPr>
              <a:t>remains responsive and does not fail under unexpected demand </a:t>
            </a:r>
            <a:endParaRPr lang="en-US" b="1" dirty="0">
              <a:solidFill>
                <a:srgbClr val="0000FF"/>
              </a:solidFill>
            </a:endParaRPr>
          </a:p>
        </p:txBody>
      </p:sp>
    </p:spTree>
    <p:extLst>
      <p:ext uri="{BB962C8B-B14F-4D97-AF65-F5344CB8AC3E}">
        <p14:creationId xmlns:p14="http://schemas.microsoft.com/office/powerpoint/2010/main" val="39513483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The need for back-pressure.  To avoid failures we need a technique to balance supply with demand</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42</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pic>
        <p:nvPicPr>
          <p:cNvPr id="8" name="Picture 7"/>
          <p:cNvPicPr>
            <a:picLocks noChangeAspect="1"/>
          </p:cNvPicPr>
          <p:nvPr/>
        </p:nvPicPr>
        <p:blipFill>
          <a:blip r:embed="rId3"/>
          <a:stretch>
            <a:fillRect/>
          </a:stretch>
        </p:blipFill>
        <p:spPr>
          <a:xfrm>
            <a:off x="7162800" y="4114800"/>
            <a:ext cx="1838960" cy="1149350"/>
          </a:xfrm>
          <a:prstGeom prst="rect">
            <a:avLst/>
          </a:prstGeom>
        </p:spPr>
      </p:pic>
      <p:cxnSp>
        <p:nvCxnSpPr>
          <p:cNvPr id="13" name="Straight Connector 12"/>
          <p:cNvCxnSpPr/>
          <p:nvPr/>
        </p:nvCxnSpPr>
        <p:spPr>
          <a:xfrm>
            <a:off x="1295400" y="1600200"/>
            <a:ext cx="0" cy="411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295400" y="5715000"/>
            <a:ext cx="71628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209800" y="5791200"/>
            <a:ext cx="5557944" cy="646331"/>
          </a:xfrm>
          <a:prstGeom prst="rect">
            <a:avLst/>
          </a:prstGeom>
          <a:noFill/>
        </p:spPr>
        <p:txBody>
          <a:bodyPr wrap="none" rtlCol="0">
            <a:spAutoFit/>
          </a:bodyPr>
          <a:lstStyle/>
          <a:p>
            <a:pPr algn="ctr"/>
            <a:r>
              <a:rPr lang="en-US" b="1" dirty="0" smtClean="0"/>
              <a:t>Depth of Queue </a:t>
            </a:r>
            <a:r>
              <a:rPr lang="en-US" dirty="0" smtClean="0"/>
              <a:t/>
            </a:r>
            <a:br>
              <a:rPr lang="en-US" dirty="0" smtClean="0"/>
            </a:br>
            <a:r>
              <a:rPr lang="en-US" dirty="0" smtClean="0"/>
              <a:t>(as load Increases relative to the ability to process events) </a:t>
            </a:r>
            <a:endParaRPr lang="en-US" dirty="0"/>
          </a:p>
        </p:txBody>
      </p:sp>
      <p:sp>
        <p:nvSpPr>
          <p:cNvPr id="18" name="TextBox 17"/>
          <p:cNvSpPr txBox="1"/>
          <p:nvPr/>
        </p:nvSpPr>
        <p:spPr>
          <a:xfrm rot="16200000">
            <a:off x="-1367405" y="3295712"/>
            <a:ext cx="4374477" cy="646331"/>
          </a:xfrm>
          <a:prstGeom prst="rect">
            <a:avLst/>
          </a:prstGeom>
          <a:noFill/>
        </p:spPr>
        <p:txBody>
          <a:bodyPr wrap="none" rtlCol="0">
            <a:spAutoFit/>
          </a:bodyPr>
          <a:lstStyle/>
          <a:p>
            <a:pPr algn="ctr"/>
            <a:r>
              <a:rPr lang="en-US" b="1" dirty="0" smtClean="0"/>
              <a:t>Response Time</a:t>
            </a:r>
            <a:r>
              <a:rPr lang="en-US" dirty="0" smtClean="0"/>
              <a:t/>
            </a:r>
            <a:br>
              <a:rPr lang="en-US" dirty="0" smtClean="0"/>
            </a:br>
            <a:r>
              <a:rPr lang="en-US" dirty="0" smtClean="0"/>
              <a:t>(Based on consistent time to process events)</a:t>
            </a:r>
            <a:endParaRPr lang="en-US" dirty="0"/>
          </a:p>
        </p:txBody>
      </p:sp>
      <p:sp>
        <p:nvSpPr>
          <p:cNvPr id="16" name="Freeform 15"/>
          <p:cNvSpPr/>
          <p:nvPr/>
        </p:nvSpPr>
        <p:spPr>
          <a:xfrm>
            <a:off x="1447800" y="1648217"/>
            <a:ext cx="5985655" cy="3850342"/>
          </a:xfrm>
          <a:custGeom>
            <a:avLst/>
            <a:gdLst>
              <a:gd name="connsiteX0" fmla="*/ 0 w 5985655"/>
              <a:gd name="connsiteY0" fmla="*/ 3850342 h 3850342"/>
              <a:gd name="connsiteX1" fmla="*/ 1526814 w 5985655"/>
              <a:gd name="connsiteY1" fmla="*/ 3796302 h 3850342"/>
              <a:gd name="connsiteX2" fmla="*/ 3526537 w 5985655"/>
              <a:gd name="connsiteY2" fmla="*/ 3688222 h 3850342"/>
              <a:gd name="connsiteX3" fmla="*/ 4904724 w 5985655"/>
              <a:gd name="connsiteY3" fmla="*/ 3472063 h 3850342"/>
              <a:gd name="connsiteX4" fmla="*/ 5526259 w 5985655"/>
              <a:gd name="connsiteY4" fmla="*/ 2661464 h 3850342"/>
              <a:gd name="connsiteX5" fmla="*/ 5985655 w 5985655"/>
              <a:gd name="connsiteY5" fmla="*/ 0 h 385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85655" h="3850342">
                <a:moveTo>
                  <a:pt x="0" y="3850342"/>
                </a:moveTo>
                <a:lnTo>
                  <a:pt x="1526814" y="3796302"/>
                </a:lnTo>
                <a:cubicBezTo>
                  <a:pt x="2114570" y="3769282"/>
                  <a:pt x="2963552" y="3742262"/>
                  <a:pt x="3526537" y="3688222"/>
                </a:cubicBezTo>
                <a:cubicBezTo>
                  <a:pt x="4089522" y="3634182"/>
                  <a:pt x="4571437" y="3643189"/>
                  <a:pt x="4904724" y="3472063"/>
                </a:cubicBezTo>
                <a:cubicBezTo>
                  <a:pt x="5238011" y="3300937"/>
                  <a:pt x="5346104" y="3240141"/>
                  <a:pt x="5526259" y="2661464"/>
                </a:cubicBezTo>
                <a:cubicBezTo>
                  <a:pt x="5706414" y="2082787"/>
                  <a:pt x="5985655" y="0"/>
                  <a:pt x="5985655" y="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0" name="Straight Connector 19"/>
          <p:cNvCxnSpPr/>
          <p:nvPr/>
        </p:nvCxnSpPr>
        <p:spPr>
          <a:xfrm flipH="1">
            <a:off x="6629400" y="1447800"/>
            <a:ext cx="76200" cy="4114800"/>
          </a:xfrm>
          <a:prstGeom prst="line">
            <a:avLst/>
          </a:prstGeom>
          <a:ln>
            <a:solidFill>
              <a:schemeClr val="accent3"/>
            </a:solidFill>
            <a:prstDash val="dash"/>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1572643" y="1600200"/>
            <a:ext cx="5166461" cy="3139321"/>
          </a:xfrm>
          <a:prstGeom prst="rect">
            <a:avLst/>
          </a:prstGeom>
          <a:noFill/>
        </p:spPr>
        <p:txBody>
          <a:bodyPr wrap="none" rtlCol="0">
            <a:spAutoFit/>
          </a:bodyPr>
          <a:lstStyle/>
          <a:p>
            <a:pPr algn="r"/>
            <a:r>
              <a:rPr lang="en-US" b="1" i="1" dirty="0" smtClean="0"/>
              <a:t>At this point having the server continue to send</a:t>
            </a:r>
            <a:br>
              <a:rPr lang="en-US" b="1" i="1" dirty="0" smtClean="0"/>
            </a:br>
            <a:r>
              <a:rPr lang="en-US" b="1" i="1" dirty="0" smtClean="0"/>
              <a:t>data does not make sense as the client cannot</a:t>
            </a:r>
            <a:br>
              <a:rPr lang="en-US" b="1" i="1" dirty="0" smtClean="0"/>
            </a:br>
            <a:r>
              <a:rPr lang="en-US" b="1" i="1" dirty="0" smtClean="0"/>
              <a:t>efficiently handle it.  The solution is to apply</a:t>
            </a:r>
            <a:br>
              <a:rPr lang="en-US" b="1" i="1" dirty="0" smtClean="0"/>
            </a:br>
            <a:r>
              <a:rPr lang="en-US" b="1" i="1" dirty="0" smtClean="0"/>
              <a:t>“back pressure”.</a:t>
            </a:r>
          </a:p>
          <a:p>
            <a:pPr algn="r"/>
            <a:endParaRPr lang="en-US" b="1" i="1" dirty="0"/>
          </a:p>
          <a:p>
            <a:pPr algn="r"/>
            <a:r>
              <a:rPr lang="en-US" b="1" i="1" dirty="0" smtClean="0"/>
              <a:t>Backpressure is based on the idea that the client</a:t>
            </a:r>
            <a:br>
              <a:rPr lang="en-US" b="1" i="1" dirty="0" smtClean="0"/>
            </a:br>
            <a:r>
              <a:rPr lang="en-US" b="1" i="1" dirty="0" smtClean="0"/>
              <a:t>tells the server that it can accept a certain amount</a:t>
            </a:r>
            <a:br>
              <a:rPr lang="en-US" b="1" i="1" dirty="0" smtClean="0"/>
            </a:br>
            <a:r>
              <a:rPr lang="en-US" b="1" i="1" dirty="0" smtClean="0"/>
              <a:t>of messages to avoid being overloaded</a:t>
            </a:r>
          </a:p>
          <a:p>
            <a:pPr algn="r"/>
            <a:endParaRPr lang="en-US" b="1" i="1" dirty="0"/>
          </a:p>
          <a:p>
            <a:pPr algn="r"/>
            <a:r>
              <a:rPr lang="en-US" b="1" i="1" dirty="0" smtClean="0"/>
              <a:t>Backpressure is a technique to that helps to </a:t>
            </a:r>
            <a:br>
              <a:rPr lang="en-US" b="1" i="1" dirty="0" smtClean="0"/>
            </a:br>
            <a:r>
              <a:rPr lang="en-US" b="1" i="1" dirty="0" smtClean="0"/>
              <a:t>auto-balance supply versus demand</a:t>
            </a:r>
            <a:endParaRPr lang="en-US" b="1" i="1" dirty="0"/>
          </a:p>
        </p:txBody>
      </p:sp>
      <p:sp>
        <p:nvSpPr>
          <p:cNvPr id="19" name="TextBox 18"/>
          <p:cNvSpPr txBox="1"/>
          <p:nvPr/>
        </p:nvSpPr>
        <p:spPr>
          <a:xfrm>
            <a:off x="7315200" y="2838271"/>
            <a:ext cx="1595309" cy="1200329"/>
          </a:xfrm>
          <a:prstGeom prst="rect">
            <a:avLst/>
          </a:prstGeom>
          <a:noFill/>
        </p:spPr>
        <p:txBody>
          <a:bodyPr wrap="none" rtlCol="0">
            <a:spAutoFit/>
          </a:bodyPr>
          <a:lstStyle/>
          <a:p>
            <a:pPr algn="ctr"/>
            <a:r>
              <a:rPr lang="en-US" b="1" dirty="0" smtClean="0">
                <a:solidFill>
                  <a:srgbClr val="0000FF"/>
                </a:solidFill>
              </a:rPr>
              <a:t>Consider what</a:t>
            </a:r>
            <a:br>
              <a:rPr lang="en-US" b="1" dirty="0" smtClean="0">
                <a:solidFill>
                  <a:srgbClr val="0000FF"/>
                </a:solidFill>
              </a:rPr>
            </a:br>
            <a:r>
              <a:rPr lang="en-US" b="1" dirty="0" smtClean="0">
                <a:solidFill>
                  <a:srgbClr val="0000FF"/>
                </a:solidFill>
              </a:rPr>
              <a:t>happens when</a:t>
            </a:r>
            <a:br>
              <a:rPr lang="en-US" b="1" dirty="0" smtClean="0">
                <a:solidFill>
                  <a:srgbClr val="0000FF"/>
                </a:solidFill>
              </a:rPr>
            </a:br>
            <a:r>
              <a:rPr lang="en-US" b="1" dirty="0" smtClean="0">
                <a:solidFill>
                  <a:srgbClr val="0000FF"/>
                </a:solidFill>
              </a:rPr>
              <a:t>the bucket fills</a:t>
            </a:r>
            <a:br>
              <a:rPr lang="en-US" b="1" dirty="0" smtClean="0">
                <a:solidFill>
                  <a:srgbClr val="0000FF"/>
                </a:solidFill>
              </a:rPr>
            </a:br>
            <a:r>
              <a:rPr lang="en-US" b="1" dirty="0" smtClean="0">
                <a:solidFill>
                  <a:srgbClr val="0000FF"/>
                </a:solidFill>
              </a:rPr>
              <a:t>up</a:t>
            </a:r>
            <a:endParaRPr lang="en-US" b="1" dirty="0">
              <a:solidFill>
                <a:srgbClr val="0000FF"/>
              </a:solidFill>
            </a:endParaRPr>
          </a:p>
        </p:txBody>
      </p:sp>
      <p:sp>
        <p:nvSpPr>
          <p:cNvPr id="24" name="TextBox 23"/>
          <p:cNvSpPr txBox="1"/>
          <p:nvPr/>
        </p:nvSpPr>
        <p:spPr>
          <a:xfrm>
            <a:off x="7239000" y="933271"/>
            <a:ext cx="1537651" cy="1200329"/>
          </a:xfrm>
          <a:prstGeom prst="rect">
            <a:avLst/>
          </a:prstGeom>
          <a:noFill/>
        </p:spPr>
        <p:txBody>
          <a:bodyPr wrap="none" rtlCol="0">
            <a:spAutoFit/>
          </a:bodyPr>
          <a:lstStyle/>
          <a:p>
            <a:pPr algn="ctr"/>
            <a:r>
              <a:rPr lang="en-US" b="1" dirty="0" smtClean="0">
                <a:solidFill>
                  <a:srgbClr val="0000FF"/>
                </a:solidFill>
              </a:rPr>
              <a:t>At some point</a:t>
            </a:r>
            <a:br>
              <a:rPr lang="en-US" b="1" dirty="0" smtClean="0">
                <a:solidFill>
                  <a:srgbClr val="0000FF"/>
                </a:solidFill>
              </a:rPr>
            </a:br>
            <a:r>
              <a:rPr lang="en-US" b="1" dirty="0" smtClean="0">
                <a:solidFill>
                  <a:srgbClr val="0000FF"/>
                </a:solidFill>
              </a:rPr>
              <a:t>the system</a:t>
            </a:r>
            <a:br>
              <a:rPr lang="en-US" b="1" dirty="0" smtClean="0">
                <a:solidFill>
                  <a:srgbClr val="0000FF"/>
                </a:solidFill>
              </a:rPr>
            </a:br>
            <a:r>
              <a:rPr lang="en-US" b="1" dirty="0" smtClean="0">
                <a:solidFill>
                  <a:srgbClr val="0000FF"/>
                </a:solidFill>
              </a:rPr>
              <a:t>becomes</a:t>
            </a:r>
            <a:br>
              <a:rPr lang="en-US" b="1" dirty="0" smtClean="0">
                <a:solidFill>
                  <a:srgbClr val="0000FF"/>
                </a:solidFill>
              </a:rPr>
            </a:br>
            <a:r>
              <a:rPr lang="en-US" b="1" dirty="0" smtClean="0">
                <a:solidFill>
                  <a:srgbClr val="0000FF"/>
                </a:solidFill>
              </a:rPr>
              <a:t>unstable</a:t>
            </a:r>
            <a:endParaRPr lang="en-US" b="1" dirty="0">
              <a:solidFill>
                <a:srgbClr val="0000FF"/>
              </a:solidFill>
            </a:endParaRPr>
          </a:p>
        </p:txBody>
      </p:sp>
    </p:spTree>
    <p:extLst>
      <p:ext uri="{BB962C8B-B14F-4D97-AF65-F5344CB8AC3E}">
        <p14:creationId xmlns:p14="http://schemas.microsoft.com/office/powerpoint/2010/main" val="34381917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The need for back-pressure.  To avoid failures we need a technique to balance supply with demand</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43</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cxnSp>
        <p:nvCxnSpPr>
          <p:cNvPr id="13" name="Straight Connector 12"/>
          <p:cNvCxnSpPr/>
          <p:nvPr/>
        </p:nvCxnSpPr>
        <p:spPr>
          <a:xfrm>
            <a:off x="1295400" y="1600200"/>
            <a:ext cx="0" cy="411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295400" y="5715000"/>
            <a:ext cx="71628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209800" y="5791200"/>
            <a:ext cx="5557944" cy="646331"/>
          </a:xfrm>
          <a:prstGeom prst="rect">
            <a:avLst/>
          </a:prstGeom>
          <a:noFill/>
        </p:spPr>
        <p:txBody>
          <a:bodyPr wrap="none" rtlCol="0">
            <a:spAutoFit/>
          </a:bodyPr>
          <a:lstStyle/>
          <a:p>
            <a:pPr algn="ctr"/>
            <a:r>
              <a:rPr lang="en-US" b="1" dirty="0" smtClean="0"/>
              <a:t>Depth of Queue </a:t>
            </a:r>
            <a:r>
              <a:rPr lang="en-US" dirty="0" smtClean="0"/>
              <a:t/>
            </a:r>
            <a:br>
              <a:rPr lang="en-US" dirty="0" smtClean="0"/>
            </a:br>
            <a:r>
              <a:rPr lang="en-US" dirty="0" smtClean="0"/>
              <a:t>(as load Increases relative to the ability to process events) </a:t>
            </a:r>
            <a:endParaRPr lang="en-US" dirty="0"/>
          </a:p>
        </p:txBody>
      </p:sp>
      <p:sp>
        <p:nvSpPr>
          <p:cNvPr id="18" name="TextBox 17"/>
          <p:cNvSpPr txBox="1"/>
          <p:nvPr/>
        </p:nvSpPr>
        <p:spPr>
          <a:xfrm rot="16200000">
            <a:off x="-1367405" y="3295712"/>
            <a:ext cx="4374477" cy="646331"/>
          </a:xfrm>
          <a:prstGeom prst="rect">
            <a:avLst/>
          </a:prstGeom>
          <a:noFill/>
        </p:spPr>
        <p:txBody>
          <a:bodyPr wrap="none" rtlCol="0">
            <a:spAutoFit/>
          </a:bodyPr>
          <a:lstStyle/>
          <a:p>
            <a:pPr algn="ctr"/>
            <a:r>
              <a:rPr lang="en-US" b="1" dirty="0" smtClean="0"/>
              <a:t>Response Time</a:t>
            </a:r>
            <a:r>
              <a:rPr lang="en-US" dirty="0" smtClean="0"/>
              <a:t/>
            </a:r>
            <a:br>
              <a:rPr lang="en-US" dirty="0" smtClean="0"/>
            </a:br>
            <a:r>
              <a:rPr lang="en-US" dirty="0" smtClean="0"/>
              <a:t>(Based on consistent time to process events)</a:t>
            </a:r>
            <a:endParaRPr lang="en-US" dirty="0"/>
          </a:p>
        </p:txBody>
      </p:sp>
      <p:sp>
        <p:nvSpPr>
          <p:cNvPr id="16" name="Freeform 15"/>
          <p:cNvSpPr/>
          <p:nvPr/>
        </p:nvSpPr>
        <p:spPr>
          <a:xfrm>
            <a:off x="1447801" y="4300299"/>
            <a:ext cx="5614180" cy="1424620"/>
          </a:xfrm>
          <a:custGeom>
            <a:avLst/>
            <a:gdLst>
              <a:gd name="connsiteX0" fmla="*/ 0 w 5985655"/>
              <a:gd name="connsiteY0" fmla="*/ 3850342 h 3850342"/>
              <a:gd name="connsiteX1" fmla="*/ 1526814 w 5985655"/>
              <a:gd name="connsiteY1" fmla="*/ 3796302 h 3850342"/>
              <a:gd name="connsiteX2" fmla="*/ 3526537 w 5985655"/>
              <a:gd name="connsiteY2" fmla="*/ 3688222 h 3850342"/>
              <a:gd name="connsiteX3" fmla="*/ 4904724 w 5985655"/>
              <a:gd name="connsiteY3" fmla="*/ 3472063 h 3850342"/>
              <a:gd name="connsiteX4" fmla="*/ 5526259 w 5985655"/>
              <a:gd name="connsiteY4" fmla="*/ 2661464 h 3850342"/>
              <a:gd name="connsiteX5" fmla="*/ 5985655 w 5985655"/>
              <a:gd name="connsiteY5" fmla="*/ 0 h 3850342"/>
              <a:gd name="connsiteX0" fmla="*/ 0 w 6985780"/>
              <a:gd name="connsiteY0" fmla="*/ 1301889 h 1366322"/>
              <a:gd name="connsiteX1" fmla="*/ 1526814 w 6985780"/>
              <a:gd name="connsiteY1" fmla="*/ 1247849 h 1366322"/>
              <a:gd name="connsiteX2" fmla="*/ 3526537 w 6985780"/>
              <a:gd name="connsiteY2" fmla="*/ 1139769 h 1366322"/>
              <a:gd name="connsiteX3" fmla="*/ 4904724 w 6985780"/>
              <a:gd name="connsiteY3" fmla="*/ 923610 h 1366322"/>
              <a:gd name="connsiteX4" fmla="*/ 5526259 w 6985780"/>
              <a:gd name="connsiteY4" fmla="*/ 113011 h 1366322"/>
              <a:gd name="connsiteX5" fmla="*/ 6985780 w 6985780"/>
              <a:gd name="connsiteY5" fmla="*/ 1366322 h 1366322"/>
              <a:gd name="connsiteX0" fmla="*/ 0 w 6985780"/>
              <a:gd name="connsiteY0" fmla="*/ 1200406 h 1264839"/>
              <a:gd name="connsiteX1" fmla="*/ 1526814 w 6985780"/>
              <a:gd name="connsiteY1" fmla="*/ 1146366 h 1264839"/>
              <a:gd name="connsiteX2" fmla="*/ 3526537 w 6985780"/>
              <a:gd name="connsiteY2" fmla="*/ 1038286 h 1264839"/>
              <a:gd name="connsiteX3" fmla="*/ 4904724 w 6985780"/>
              <a:gd name="connsiteY3" fmla="*/ 822127 h 1264839"/>
              <a:gd name="connsiteX4" fmla="*/ 5526259 w 6985780"/>
              <a:gd name="connsiteY4" fmla="*/ 11528 h 1264839"/>
              <a:gd name="connsiteX5" fmla="*/ 6296024 w 6985780"/>
              <a:gd name="connsiteY5" fmla="*/ 407196 h 1264839"/>
              <a:gd name="connsiteX6" fmla="*/ 6985780 w 6985780"/>
              <a:gd name="connsiteY6" fmla="*/ 1264839 h 1264839"/>
              <a:gd name="connsiteX0" fmla="*/ 0 w 6333026"/>
              <a:gd name="connsiteY0" fmla="*/ 1200406 h 1426764"/>
              <a:gd name="connsiteX1" fmla="*/ 1526814 w 6333026"/>
              <a:gd name="connsiteY1" fmla="*/ 1146366 h 1426764"/>
              <a:gd name="connsiteX2" fmla="*/ 3526537 w 6333026"/>
              <a:gd name="connsiteY2" fmla="*/ 1038286 h 1426764"/>
              <a:gd name="connsiteX3" fmla="*/ 4904724 w 6333026"/>
              <a:gd name="connsiteY3" fmla="*/ 822127 h 1426764"/>
              <a:gd name="connsiteX4" fmla="*/ 5526259 w 6333026"/>
              <a:gd name="connsiteY4" fmla="*/ 11528 h 1426764"/>
              <a:gd name="connsiteX5" fmla="*/ 6296024 w 6333026"/>
              <a:gd name="connsiteY5" fmla="*/ 407196 h 1426764"/>
              <a:gd name="connsiteX6" fmla="*/ 5614180 w 6333026"/>
              <a:gd name="connsiteY6" fmla="*/ 1426764 h 1426764"/>
              <a:gd name="connsiteX0" fmla="*/ 0 w 5770486"/>
              <a:gd name="connsiteY0" fmla="*/ 1195574 h 1421932"/>
              <a:gd name="connsiteX1" fmla="*/ 1526814 w 5770486"/>
              <a:gd name="connsiteY1" fmla="*/ 1141534 h 1421932"/>
              <a:gd name="connsiteX2" fmla="*/ 3526537 w 5770486"/>
              <a:gd name="connsiteY2" fmla="*/ 1033454 h 1421932"/>
              <a:gd name="connsiteX3" fmla="*/ 4904724 w 5770486"/>
              <a:gd name="connsiteY3" fmla="*/ 817295 h 1421932"/>
              <a:gd name="connsiteX4" fmla="*/ 5526259 w 5770486"/>
              <a:gd name="connsiteY4" fmla="*/ 6696 h 1421932"/>
              <a:gd name="connsiteX5" fmla="*/ 5695949 w 5770486"/>
              <a:gd name="connsiteY5" fmla="*/ 630964 h 1421932"/>
              <a:gd name="connsiteX6" fmla="*/ 5614180 w 5770486"/>
              <a:gd name="connsiteY6" fmla="*/ 1421932 h 1421932"/>
              <a:gd name="connsiteX0" fmla="*/ 0 w 5614180"/>
              <a:gd name="connsiteY0" fmla="*/ 1198262 h 1424620"/>
              <a:gd name="connsiteX1" fmla="*/ 1526814 w 5614180"/>
              <a:gd name="connsiteY1" fmla="*/ 1144222 h 1424620"/>
              <a:gd name="connsiteX2" fmla="*/ 3526537 w 5614180"/>
              <a:gd name="connsiteY2" fmla="*/ 1036142 h 1424620"/>
              <a:gd name="connsiteX3" fmla="*/ 4904724 w 5614180"/>
              <a:gd name="connsiteY3" fmla="*/ 819983 h 1424620"/>
              <a:gd name="connsiteX4" fmla="*/ 5526259 w 5614180"/>
              <a:gd name="connsiteY4" fmla="*/ 9384 h 1424620"/>
              <a:gd name="connsiteX5" fmla="*/ 5614180 w 5614180"/>
              <a:gd name="connsiteY5" fmla="*/ 1424620 h 142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4180" h="1424620">
                <a:moveTo>
                  <a:pt x="0" y="1198262"/>
                </a:moveTo>
                <a:lnTo>
                  <a:pt x="1526814" y="1144222"/>
                </a:lnTo>
                <a:cubicBezTo>
                  <a:pt x="2114570" y="1117202"/>
                  <a:pt x="2963552" y="1090182"/>
                  <a:pt x="3526537" y="1036142"/>
                </a:cubicBezTo>
                <a:cubicBezTo>
                  <a:pt x="4089522" y="982102"/>
                  <a:pt x="4571437" y="991109"/>
                  <a:pt x="4904724" y="819983"/>
                </a:cubicBezTo>
                <a:cubicBezTo>
                  <a:pt x="5238011" y="648857"/>
                  <a:pt x="5408016" y="-91389"/>
                  <a:pt x="5526259" y="9384"/>
                </a:cubicBezTo>
                <a:cubicBezTo>
                  <a:pt x="5644502" y="110157"/>
                  <a:pt x="5595863" y="1129779"/>
                  <a:pt x="5614180" y="142462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0" name="Straight Connector 19"/>
          <p:cNvCxnSpPr/>
          <p:nvPr/>
        </p:nvCxnSpPr>
        <p:spPr>
          <a:xfrm flipH="1">
            <a:off x="6629400" y="1447800"/>
            <a:ext cx="76200" cy="4114800"/>
          </a:xfrm>
          <a:prstGeom prst="line">
            <a:avLst/>
          </a:prstGeom>
          <a:ln>
            <a:solidFill>
              <a:schemeClr val="accent3"/>
            </a:solidFill>
            <a:prstDash val="dash"/>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890447" y="2615227"/>
            <a:ext cx="2101153" cy="1477328"/>
          </a:xfrm>
          <a:prstGeom prst="rect">
            <a:avLst/>
          </a:prstGeom>
          <a:noFill/>
        </p:spPr>
        <p:txBody>
          <a:bodyPr wrap="none" rtlCol="0">
            <a:spAutoFit/>
          </a:bodyPr>
          <a:lstStyle/>
          <a:p>
            <a:pPr algn="ctr"/>
            <a:r>
              <a:rPr lang="en-US" b="1" smtClean="0">
                <a:solidFill>
                  <a:srgbClr val="0000FF"/>
                </a:solidFill>
              </a:rPr>
              <a:t>Objective 2:</a:t>
            </a:r>
            <a:br>
              <a:rPr lang="en-US" b="1" smtClean="0">
                <a:solidFill>
                  <a:srgbClr val="0000FF"/>
                </a:solidFill>
              </a:rPr>
            </a:br>
            <a:r>
              <a:rPr lang="en-US" b="1" smtClean="0">
                <a:solidFill>
                  <a:srgbClr val="0000FF"/>
                </a:solidFill>
              </a:rPr>
              <a:t>If we cross the line</a:t>
            </a:r>
            <a:br>
              <a:rPr lang="en-US" b="1" smtClean="0">
                <a:solidFill>
                  <a:srgbClr val="0000FF"/>
                </a:solidFill>
              </a:rPr>
            </a:br>
            <a:r>
              <a:rPr lang="en-US" b="1" smtClean="0">
                <a:solidFill>
                  <a:srgbClr val="0000FF"/>
                </a:solidFill>
              </a:rPr>
              <a:t>how do we stop</a:t>
            </a:r>
            <a:br>
              <a:rPr lang="en-US" b="1" smtClean="0">
                <a:solidFill>
                  <a:srgbClr val="0000FF"/>
                </a:solidFill>
              </a:rPr>
            </a:br>
            <a:r>
              <a:rPr lang="en-US" b="1" smtClean="0">
                <a:solidFill>
                  <a:srgbClr val="0000FF"/>
                </a:solidFill>
              </a:rPr>
              <a:t>the system from</a:t>
            </a:r>
            <a:br>
              <a:rPr lang="en-US" b="1" smtClean="0">
                <a:solidFill>
                  <a:srgbClr val="0000FF"/>
                </a:solidFill>
              </a:rPr>
            </a:br>
            <a:r>
              <a:rPr lang="en-US" b="1" smtClean="0">
                <a:solidFill>
                  <a:srgbClr val="0000FF"/>
                </a:solidFill>
              </a:rPr>
              <a:t>becoming unstable?</a:t>
            </a:r>
            <a:endParaRPr lang="en-US" b="1" dirty="0">
              <a:solidFill>
                <a:srgbClr val="0000FF"/>
              </a:solidFill>
            </a:endParaRPr>
          </a:p>
        </p:txBody>
      </p:sp>
      <p:sp>
        <p:nvSpPr>
          <p:cNvPr id="21" name="TextBox 20"/>
          <p:cNvSpPr txBox="1"/>
          <p:nvPr/>
        </p:nvSpPr>
        <p:spPr>
          <a:xfrm>
            <a:off x="3928865" y="1701581"/>
            <a:ext cx="2738635" cy="923330"/>
          </a:xfrm>
          <a:prstGeom prst="rect">
            <a:avLst/>
          </a:prstGeom>
          <a:noFill/>
        </p:spPr>
        <p:txBody>
          <a:bodyPr wrap="none" rtlCol="0">
            <a:spAutoFit/>
          </a:bodyPr>
          <a:lstStyle/>
          <a:p>
            <a:pPr algn="r"/>
            <a:r>
              <a:rPr lang="en-US" b="1" dirty="0" smtClean="0">
                <a:solidFill>
                  <a:srgbClr val="0000FF"/>
                </a:solidFill>
              </a:rPr>
              <a:t>Objective 1:  </a:t>
            </a:r>
          </a:p>
          <a:p>
            <a:pPr algn="r"/>
            <a:r>
              <a:rPr lang="en-US" b="1" dirty="0" smtClean="0">
                <a:solidFill>
                  <a:srgbClr val="0000FF"/>
                </a:solidFill>
              </a:rPr>
              <a:t>How do we guarantee we </a:t>
            </a:r>
            <a:br>
              <a:rPr lang="en-US" b="1" dirty="0" smtClean="0">
                <a:solidFill>
                  <a:srgbClr val="0000FF"/>
                </a:solidFill>
              </a:rPr>
            </a:br>
            <a:r>
              <a:rPr lang="en-US" b="1" dirty="0" smtClean="0">
                <a:solidFill>
                  <a:srgbClr val="0000FF"/>
                </a:solidFill>
              </a:rPr>
              <a:t>stay to the left of this line?</a:t>
            </a:r>
            <a:endParaRPr lang="en-US" b="1" dirty="0">
              <a:solidFill>
                <a:srgbClr val="0000FF"/>
              </a:solidFill>
            </a:endParaRPr>
          </a:p>
        </p:txBody>
      </p:sp>
    </p:spTree>
    <p:extLst>
      <p:ext uri="{BB962C8B-B14F-4D97-AF65-F5344CB8AC3E}">
        <p14:creationId xmlns:p14="http://schemas.microsoft.com/office/powerpoint/2010/main" val="20907339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a:xfrm>
            <a:off x="458788" y="0"/>
            <a:ext cx="8229600" cy="1143000"/>
          </a:xfrm>
        </p:spPr>
        <p:txBody>
          <a:bodyPr/>
          <a:lstStyle/>
          <a:p>
            <a:r>
              <a:rPr lang="en-US" altLang="en-US" dirty="0" smtClean="0"/>
              <a:t>The Scala API shows how the publication/subscription process works, backpressure is managed via the request(n) function on the subscription</a:t>
            </a:r>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44</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23" name="TextBox 22"/>
          <p:cNvSpPr txBox="1"/>
          <p:nvPr/>
        </p:nvSpPr>
        <p:spPr>
          <a:xfrm>
            <a:off x="304800" y="1571684"/>
            <a:ext cx="6553200" cy="3693319"/>
          </a:xfrm>
          <a:prstGeom prst="rect">
            <a:avLst/>
          </a:prstGeom>
          <a:noFill/>
        </p:spPr>
        <p:txBody>
          <a:bodyPr wrap="square" rtlCol="0">
            <a:spAutoFit/>
          </a:bodyPr>
          <a:lstStyle/>
          <a:p>
            <a:r>
              <a:rPr lang="en-US" b="1" dirty="0">
                <a:solidFill>
                  <a:srgbClr val="FF0000"/>
                </a:solidFill>
              </a:rPr>
              <a:t>trait</a:t>
            </a:r>
            <a:r>
              <a:rPr lang="en-US" dirty="0"/>
              <a:t> Publisher[T] {</a:t>
            </a:r>
          </a:p>
          <a:p>
            <a:r>
              <a:rPr lang="en-US" dirty="0"/>
              <a:t>  </a:t>
            </a:r>
            <a:r>
              <a:rPr lang="en-US" dirty="0" err="1">
                <a:solidFill>
                  <a:srgbClr val="FF0000"/>
                </a:solidFill>
              </a:rPr>
              <a:t>def</a:t>
            </a:r>
            <a:r>
              <a:rPr lang="en-US" dirty="0">
                <a:solidFill>
                  <a:srgbClr val="FF0000"/>
                </a:solidFill>
              </a:rPr>
              <a:t> </a:t>
            </a:r>
            <a:r>
              <a:rPr lang="en-US" dirty="0"/>
              <a:t>subscribe(</a:t>
            </a:r>
            <a:r>
              <a:rPr lang="en-US" dirty="0">
                <a:solidFill>
                  <a:srgbClr val="008000"/>
                </a:solidFill>
              </a:rPr>
              <a:t>s</a:t>
            </a:r>
            <a:r>
              <a:rPr lang="en-US" dirty="0"/>
              <a:t>: Subscriber[T]): </a:t>
            </a:r>
            <a:r>
              <a:rPr lang="en-US" dirty="0">
                <a:solidFill>
                  <a:srgbClr val="FF0000"/>
                </a:solidFill>
              </a:rPr>
              <a:t>Unit</a:t>
            </a:r>
          </a:p>
          <a:p>
            <a:r>
              <a:rPr lang="en-US" dirty="0"/>
              <a:t>}</a:t>
            </a:r>
          </a:p>
          <a:p>
            <a:r>
              <a:rPr lang="en-US" b="1" dirty="0">
                <a:solidFill>
                  <a:srgbClr val="FF0000"/>
                </a:solidFill>
              </a:rPr>
              <a:t>trait</a:t>
            </a:r>
            <a:r>
              <a:rPr lang="en-US" dirty="0"/>
              <a:t> Subscriber[T] {</a:t>
            </a:r>
          </a:p>
          <a:p>
            <a:r>
              <a:rPr lang="en-US" dirty="0"/>
              <a:t>  </a:t>
            </a:r>
            <a:r>
              <a:rPr lang="en-US" dirty="0" err="1">
                <a:solidFill>
                  <a:srgbClr val="FF0000"/>
                </a:solidFill>
              </a:rPr>
              <a:t>def</a:t>
            </a:r>
            <a:r>
              <a:rPr lang="en-US" dirty="0">
                <a:solidFill>
                  <a:srgbClr val="FF0000"/>
                </a:solidFill>
              </a:rPr>
              <a:t> </a:t>
            </a:r>
            <a:r>
              <a:rPr lang="en-US" dirty="0" err="1"/>
              <a:t>onSubscribe</a:t>
            </a:r>
            <a:r>
              <a:rPr lang="en-US" dirty="0"/>
              <a:t>(</a:t>
            </a:r>
            <a:r>
              <a:rPr lang="en-US" dirty="0">
                <a:solidFill>
                  <a:srgbClr val="008000"/>
                </a:solidFill>
              </a:rPr>
              <a:t>s</a:t>
            </a:r>
            <a:r>
              <a:rPr lang="en-US" dirty="0"/>
              <a:t>: Subscription[T]): </a:t>
            </a:r>
            <a:r>
              <a:rPr lang="en-US" dirty="0">
                <a:solidFill>
                  <a:srgbClr val="FF0000"/>
                </a:solidFill>
              </a:rPr>
              <a:t>Unit</a:t>
            </a:r>
            <a:br>
              <a:rPr lang="en-US" dirty="0">
                <a:solidFill>
                  <a:srgbClr val="FF0000"/>
                </a:solidFill>
              </a:rPr>
            </a:br>
            <a:r>
              <a:rPr lang="en-US" dirty="0" smtClean="0">
                <a:solidFill>
                  <a:srgbClr val="FF0000"/>
                </a:solidFill>
              </a:rPr>
              <a:t>  </a:t>
            </a:r>
            <a:r>
              <a:rPr lang="en-US" dirty="0" err="1" smtClean="0">
                <a:solidFill>
                  <a:srgbClr val="FF0000"/>
                </a:solidFill>
              </a:rPr>
              <a:t>def</a:t>
            </a:r>
            <a:r>
              <a:rPr lang="en-US" dirty="0" smtClean="0">
                <a:solidFill>
                  <a:srgbClr val="FF0000"/>
                </a:solidFill>
              </a:rPr>
              <a:t> </a:t>
            </a:r>
            <a:r>
              <a:rPr lang="en-US" dirty="0" err="1"/>
              <a:t>onNext</a:t>
            </a:r>
            <a:r>
              <a:rPr lang="en-US" dirty="0"/>
              <a:t>(</a:t>
            </a:r>
            <a:r>
              <a:rPr lang="en-US" dirty="0" err="1">
                <a:solidFill>
                  <a:srgbClr val="008000"/>
                </a:solidFill>
              </a:rPr>
              <a:t>elem</a:t>
            </a:r>
            <a:r>
              <a:rPr lang="en-US" dirty="0"/>
              <a:t>: T): </a:t>
            </a:r>
            <a:r>
              <a:rPr lang="en-US" dirty="0">
                <a:solidFill>
                  <a:srgbClr val="FF0000"/>
                </a:solidFill>
              </a:rPr>
              <a:t>Unit</a:t>
            </a:r>
          </a:p>
          <a:p>
            <a:r>
              <a:rPr lang="en-US" dirty="0"/>
              <a:t>  </a:t>
            </a:r>
            <a:r>
              <a:rPr lang="en-US" dirty="0" err="1">
                <a:solidFill>
                  <a:srgbClr val="FF0000"/>
                </a:solidFill>
              </a:rPr>
              <a:t>def</a:t>
            </a:r>
            <a:r>
              <a:rPr lang="en-US" dirty="0">
                <a:solidFill>
                  <a:srgbClr val="FF0000"/>
                </a:solidFill>
              </a:rPr>
              <a:t> </a:t>
            </a:r>
            <a:r>
              <a:rPr lang="en-US" dirty="0" err="1"/>
              <a:t>onError</a:t>
            </a:r>
            <a:r>
              <a:rPr lang="en-US" dirty="0"/>
              <a:t>(</a:t>
            </a:r>
            <a:r>
              <a:rPr lang="en-US" dirty="0">
                <a:solidFill>
                  <a:srgbClr val="008000"/>
                </a:solidFill>
              </a:rPr>
              <a:t>t</a:t>
            </a:r>
            <a:r>
              <a:rPr lang="en-US" dirty="0"/>
              <a:t>: </a:t>
            </a:r>
            <a:r>
              <a:rPr lang="en-US" dirty="0" err="1"/>
              <a:t>Throwable</a:t>
            </a:r>
            <a:r>
              <a:rPr lang="en-US" dirty="0"/>
              <a:t>): </a:t>
            </a:r>
            <a:r>
              <a:rPr lang="en-US" dirty="0">
                <a:solidFill>
                  <a:srgbClr val="FF0000"/>
                </a:solidFill>
              </a:rPr>
              <a:t>Unit</a:t>
            </a:r>
          </a:p>
          <a:p>
            <a:r>
              <a:rPr lang="en-US" dirty="0"/>
              <a:t>  </a:t>
            </a:r>
            <a:r>
              <a:rPr lang="en-US" dirty="0" err="1">
                <a:solidFill>
                  <a:srgbClr val="FF0000"/>
                </a:solidFill>
              </a:rPr>
              <a:t>def</a:t>
            </a:r>
            <a:r>
              <a:rPr lang="en-US" dirty="0">
                <a:solidFill>
                  <a:srgbClr val="FF0000"/>
                </a:solidFill>
              </a:rPr>
              <a:t> </a:t>
            </a:r>
            <a:r>
              <a:rPr lang="en-US" dirty="0" err="1"/>
              <a:t>onComplete</a:t>
            </a:r>
            <a:r>
              <a:rPr lang="en-US" dirty="0"/>
              <a:t>(): </a:t>
            </a:r>
            <a:r>
              <a:rPr lang="en-US" dirty="0" smtClean="0">
                <a:solidFill>
                  <a:srgbClr val="FF0000"/>
                </a:solidFill>
              </a:rPr>
              <a:t>Unit</a:t>
            </a:r>
            <a:endParaRPr lang="en-US" dirty="0">
              <a:solidFill>
                <a:srgbClr val="FF0000"/>
              </a:solidFill>
            </a:endParaRPr>
          </a:p>
          <a:p>
            <a:r>
              <a:rPr lang="en-US" dirty="0"/>
              <a:t>}</a:t>
            </a:r>
          </a:p>
          <a:p>
            <a:r>
              <a:rPr lang="en-US" b="1" dirty="0">
                <a:solidFill>
                  <a:srgbClr val="FF0000"/>
                </a:solidFill>
              </a:rPr>
              <a:t>trait</a:t>
            </a:r>
            <a:r>
              <a:rPr lang="en-US" dirty="0"/>
              <a:t> Subscription[T] {</a:t>
            </a:r>
          </a:p>
          <a:p>
            <a:r>
              <a:rPr lang="en-US" dirty="0" smtClean="0">
                <a:solidFill>
                  <a:srgbClr val="FF0000"/>
                </a:solidFill>
              </a:rPr>
              <a:t>  </a:t>
            </a:r>
            <a:r>
              <a:rPr lang="en-US" dirty="0" err="1" smtClean="0">
                <a:solidFill>
                  <a:srgbClr val="FF0000"/>
                </a:solidFill>
              </a:rPr>
              <a:t>def</a:t>
            </a:r>
            <a:r>
              <a:rPr lang="en-US" dirty="0" smtClean="0">
                <a:solidFill>
                  <a:srgbClr val="FF0000"/>
                </a:solidFill>
              </a:rPr>
              <a:t> </a:t>
            </a:r>
            <a:r>
              <a:rPr lang="en-US" dirty="0"/>
              <a:t>cancel(): </a:t>
            </a:r>
            <a:r>
              <a:rPr lang="en-US" dirty="0">
                <a:solidFill>
                  <a:srgbClr val="FF2D24"/>
                </a:solidFill>
              </a:rPr>
              <a:t>Unit</a:t>
            </a:r>
          </a:p>
          <a:p>
            <a:r>
              <a:rPr lang="en-US" dirty="0"/>
              <a:t>  </a:t>
            </a:r>
            <a:r>
              <a:rPr lang="en-US" dirty="0" err="1">
                <a:solidFill>
                  <a:srgbClr val="FF0000"/>
                </a:solidFill>
              </a:rPr>
              <a:t>def</a:t>
            </a:r>
            <a:r>
              <a:rPr lang="en-US" dirty="0">
                <a:solidFill>
                  <a:srgbClr val="FF0000"/>
                </a:solidFill>
              </a:rPr>
              <a:t> </a:t>
            </a:r>
            <a:r>
              <a:rPr lang="en-US" dirty="0"/>
              <a:t>request(</a:t>
            </a:r>
            <a:r>
              <a:rPr lang="en-US" dirty="0">
                <a:solidFill>
                  <a:srgbClr val="008000"/>
                </a:solidFill>
              </a:rPr>
              <a:t>n</a:t>
            </a:r>
            <a:r>
              <a:rPr lang="en-US" dirty="0"/>
              <a:t>: </a:t>
            </a:r>
            <a:r>
              <a:rPr lang="en-US" dirty="0" smtClean="0"/>
              <a:t>Long): </a:t>
            </a:r>
            <a:r>
              <a:rPr lang="en-US" dirty="0">
                <a:solidFill>
                  <a:srgbClr val="FF2D24"/>
                </a:solidFill>
              </a:rPr>
              <a:t>Unit</a:t>
            </a:r>
          </a:p>
          <a:p>
            <a:r>
              <a:rPr lang="en-US" dirty="0" smtClean="0"/>
              <a:t>}</a:t>
            </a:r>
            <a:endParaRPr lang="en-US" dirty="0"/>
          </a:p>
        </p:txBody>
      </p:sp>
      <p:sp>
        <p:nvSpPr>
          <p:cNvPr id="24" name="Rectangle 23"/>
          <p:cNvSpPr/>
          <p:nvPr/>
        </p:nvSpPr>
        <p:spPr>
          <a:xfrm>
            <a:off x="4572000" y="1219200"/>
            <a:ext cx="12954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Publisher</a:t>
            </a:r>
            <a:endParaRPr lang="en-US" dirty="0">
              <a:solidFill>
                <a:schemeClr val="tx1"/>
              </a:solidFill>
            </a:endParaRPr>
          </a:p>
        </p:txBody>
      </p:sp>
      <p:sp>
        <p:nvSpPr>
          <p:cNvPr id="27" name="Rectangle 26"/>
          <p:cNvSpPr/>
          <p:nvPr/>
        </p:nvSpPr>
        <p:spPr>
          <a:xfrm>
            <a:off x="6934200" y="1219200"/>
            <a:ext cx="12954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Subscriber</a:t>
            </a:r>
            <a:endParaRPr lang="en-US" dirty="0">
              <a:solidFill>
                <a:schemeClr val="tx1"/>
              </a:solidFill>
            </a:endParaRPr>
          </a:p>
        </p:txBody>
      </p:sp>
      <p:cxnSp>
        <p:nvCxnSpPr>
          <p:cNvPr id="28" name="Straight Connector 27"/>
          <p:cNvCxnSpPr/>
          <p:nvPr/>
        </p:nvCxnSpPr>
        <p:spPr>
          <a:xfrm>
            <a:off x="5257800" y="1905000"/>
            <a:ext cx="0" cy="46482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7696200" y="1905000"/>
            <a:ext cx="0" cy="464820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5105400" y="2438400"/>
            <a:ext cx="1447800" cy="4572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Subscribe</a:t>
            </a:r>
            <a:endParaRPr lang="en-US" dirty="0">
              <a:solidFill>
                <a:schemeClr val="bg1"/>
              </a:solidFill>
            </a:endParaRPr>
          </a:p>
        </p:txBody>
      </p:sp>
      <p:sp>
        <p:nvSpPr>
          <p:cNvPr id="32" name="Rectangle 31"/>
          <p:cNvSpPr/>
          <p:nvPr/>
        </p:nvSpPr>
        <p:spPr>
          <a:xfrm>
            <a:off x="5105400" y="3886200"/>
            <a:ext cx="1447800" cy="4572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request</a:t>
            </a:r>
            <a:endParaRPr lang="en-US" dirty="0">
              <a:solidFill>
                <a:schemeClr val="bg1"/>
              </a:solidFill>
            </a:endParaRPr>
          </a:p>
        </p:txBody>
      </p:sp>
      <p:sp>
        <p:nvSpPr>
          <p:cNvPr id="33" name="Rectangle 32"/>
          <p:cNvSpPr/>
          <p:nvPr/>
        </p:nvSpPr>
        <p:spPr>
          <a:xfrm>
            <a:off x="7467600" y="3124200"/>
            <a:ext cx="1447800" cy="4572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bg1"/>
                </a:solidFill>
              </a:rPr>
              <a:t>onSubscribe</a:t>
            </a:r>
            <a:endParaRPr lang="en-US" dirty="0">
              <a:solidFill>
                <a:schemeClr val="bg1"/>
              </a:solidFill>
            </a:endParaRPr>
          </a:p>
        </p:txBody>
      </p:sp>
      <p:sp>
        <p:nvSpPr>
          <p:cNvPr id="35" name="Rectangle 34"/>
          <p:cNvSpPr/>
          <p:nvPr/>
        </p:nvSpPr>
        <p:spPr>
          <a:xfrm>
            <a:off x="7467600" y="4419600"/>
            <a:ext cx="1447800" cy="4572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bg1"/>
                </a:solidFill>
              </a:rPr>
              <a:t>onNext</a:t>
            </a:r>
            <a:endParaRPr lang="en-US" dirty="0">
              <a:solidFill>
                <a:schemeClr val="bg1"/>
              </a:solidFill>
            </a:endParaRPr>
          </a:p>
        </p:txBody>
      </p:sp>
      <p:sp>
        <p:nvSpPr>
          <p:cNvPr id="26" name="TextBox 25"/>
          <p:cNvSpPr txBox="1"/>
          <p:nvPr/>
        </p:nvSpPr>
        <p:spPr>
          <a:xfrm>
            <a:off x="5334000" y="3200400"/>
            <a:ext cx="1358891" cy="369332"/>
          </a:xfrm>
          <a:prstGeom prst="rect">
            <a:avLst/>
          </a:prstGeom>
          <a:noFill/>
        </p:spPr>
        <p:txBody>
          <a:bodyPr wrap="none" rtlCol="0">
            <a:spAutoFit/>
          </a:bodyPr>
          <a:lstStyle/>
          <a:p>
            <a:r>
              <a:rPr lang="en-US" b="1" dirty="0" smtClean="0"/>
              <a:t>subscription</a:t>
            </a:r>
            <a:endParaRPr lang="en-US" b="1" dirty="0"/>
          </a:p>
        </p:txBody>
      </p:sp>
      <p:cxnSp>
        <p:nvCxnSpPr>
          <p:cNvPr id="36" name="Straight Connector 35"/>
          <p:cNvCxnSpPr/>
          <p:nvPr/>
        </p:nvCxnSpPr>
        <p:spPr>
          <a:xfrm flipH="1">
            <a:off x="6705600" y="2667000"/>
            <a:ext cx="990600" cy="0"/>
          </a:xfrm>
          <a:prstGeom prst="line">
            <a:avLst/>
          </a:prstGeom>
          <a:ln w="50800">
            <a:solidFill>
              <a:srgbClr val="008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6705600" y="4114800"/>
            <a:ext cx="990600" cy="0"/>
          </a:xfrm>
          <a:prstGeom prst="line">
            <a:avLst/>
          </a:prstGeom>
          <a:ln w="50800">
            <a:solidFill>
              <a:srgbClr val="008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257800" y="4724400"/>
            <a:ext cx="2209800" cy="0"/>
          </a:xfrm>
          <a:prstGeom prst="line">
            <a:avLst/>
          </a:prstGeom>
          <a:ln w="50800">
            <a:solidFill>
              <a:srgbClr val="008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6705600" y="3429000"/>
            <a:ext cx="762000" cy="0"/>
          </a:xfrm>
          <a:prstGeom prst="line">
            <a:avLst/>
          </a:prstGeom>
          <a:ln w="50800">
            <a:solidFill>
              <a:srgbClr val="008000"/>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53" name="Rectangular Callout 52"/>
          <p:cNvSpPr/>
          <p:nvPr/>
        </p:nvSpPr>
        <p:spPr>
          <a:xfrm>
            <a:off x="3467101" y="5210175"/>
            <a:ext cx="1600200" cy="838200"/>
          </a:xfrm>
          <a:prstGeom prst="wedgeRectCallout">
            <a:avLst>
              <a:gd name="adj1" fmla="val -100852"/>
              <a:gd name="adj2" fmla="val -80572"/>
            </a:avLst>
          </a:prstGeom>
          <a:solidFill>
            <a:srgbClr val="FF2D24"/>
          </a:solidFill>
          <a:ln>
            <a:solidFill>
              <a:srgbClr val="FF2D2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This is how </a:t>
            </a:r>
            <a:r>
              <a:rPr lang="en-US" dirty="0" err="1" smtClean="0"/>
              <a:t>backprssure</a:t>
            </a:r>
            <a:r>
              <a:rPr lang="en-US" dirty="0" smtClean="0"/>
              <a:t> is applied</a:t>
            </a:r>
            <a:endParaRPr lang="en-US" dirty="0"/>
          </a:p>
        </p:txBody>
      </p:sp>
      <p:sp>
        <p:nvSpPr>
          <p:cNvPr id="25" name="Rectangle 24"/>
          <p:cNvSpPr/>
          <p:nvPr/>
        </p:nvSpPr>
        <p:spPr>
          <a:xfrm>
            <a:off x="7467600" y="4953000"/>
            <a:ext cx="1447800" cy="4572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bg1"/>
                </a:solidFill>
              </a:rPr>
              <a:t>onNext</a:t>
            </a:r>
            <a:endParaRPr lang="en-US" dirty="0">
              <a:solidFill>
                <a:schemeClr val="bg1"/>
              </a:solidFill>
            </a:endParaRPr>
          </a:p>
        </p:txBody>
      </p:sp>
      <p:cxnSp>
        <p:nvCxnSpPr>
          <p:cNvPr id="29" name="Straight Connector 28"/>
          <p:cNvCxnSpPr/>
          <p:nvPr/>
        </p:nvCxnSpPr>
        <p:spPr>
          <a:xfrm>
            <a:off x="5257800" y="5257800"/>
            <a:ext cx="2209800" cy="0"/>
          </a:xfrm>
          <a:prstGeom prst="line">
            <a:avLst/>
          </a:prstGeom>
          <a:ln w="50800">
            <a:solidFill>
              <a:srgbClr val="008000"/>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7467600" y="5638799"/>
            <a:ext cx="1447800" cy="762001"/>
          </a:xfrm>
          <a:prstGeom prst="rect">
            <a:avLst/>
          </a:prstGeom>
          <a:solidFill>
            <a:srgbClr val="FF0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bg1"/>
                </a:solidFill>
              </a:rPr>
              <a:t>onError</a:t>
            </a:r>
            <a:endParaRPr lang="en-US" dirty="0" smtClean="0">
              <a:solidFill>
                <a:schemeClr val="bg1"/>
              </a:solidFill>
            </a:endParaRPr>
          </a:p>
          <a:p>
            <a:pPr algn="ctr"/>
            <a:r>
              <a:rPr lang="en-US" dirty="0" err="1" smtClean="0">
                <a:solidFill>
                  <a:schemeClr val="bg1"/>
                </a:solidFill>
              </a:rPr>
              <a:t>onComplete</a:t>
            </a:r>
            <a:endParaRPr lang="en-US" dirty="0">
              <a:solidFill>
                <a:schemeClr val="bg1"/>
              </a:solidFill>
            </a:endParaRPr>
          </a:p>
        </p:txBody>
      </p:sp>
      <p:cxnSp>
        <p:nvCxnSpPr>
          <p:cNvPr id="37" name="Straight Connector 36"/>
          <p:cNvCxnSpPr/>
          <p:nvPr/>
        </p:nvCxnSpPr>
        <p:spPr>
          <a:xfrm>
            <a:off x="5257800" y="6248400"/>
            <a:ext cx="2209800" cy="0"/>
          </a:xfrm>
          <a:prstGeom prst="line">
            <a:avLst/>
          </a:prstGeom>
          <a:ln w="50800">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074315" y="5144869"/>
            <a:ext cx="513282" cy="646331"/>
          </a:xfrm>
          <a:prstGeom prst="rect">
            <a:avLst/>
          </a:prstGeom>
          <a:noFill/>
        </p:spPr>
        <p:txBody>
          <a:bodyPr wrap="none" rtlCol="0">
            <a:spAutoFit/>
          </a:bodyPr>
          <a:lstStyle/>
          <a:p>
            <a:r>
              <a:rPr lang="is-IS" sz="3600" b="1" dirty="0" smtClean="0">
                <a:solidFill>
                  <a:srgbClr val="00B050"/>
                </a:solidFill>
              </a:rPr>
              <a:t>…</a:t>
            </a:r>
            <a:endParaRPr lang="en-US" sz="3600" b="1" dirty="0">
              <a:solidFill>
                <a:srgbClr val="00B050"/>
              </a:solidFill>
            </a:endParaRPr>
          </a:p>
        </p:txBody>
      </p:sp>
    </p:spTree>
    <p:extLst>
      <p:ext uri="{BB962C8B-B14F-4D97-AF65-F5344CB8AC3E}">
        <p14:creationId xmlns:p14="http://schemas.microsoft.com/office/powerpoint/2010/main" val="29901307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a:xfrm>
            <a:off x="458788" y="0"/>
            <a:ext cx="8229600" cy="1143000"/>
          </a:xfrm>
        </p:spPr>
        <p:txBody>
          <a:bodyPr/>
          <a:lstStyle/>
          <a:p>
            <a:r>
              <a:rPr lang="en-US" altLang="en-US" dirty="0" smtClean="0"/>
              <a:t>Or use operations that help with flow </a:t>
            </a:r>
            <a:br>
              <a:rPr lang="en-US" altLang="en-US" dirty="0" smtClean="0"/>
            </a:br>
            <a:r>
              <a:rPr lang="en-US" altLang="en-US" dirty="0" smtClean="0"/>
              <a:t>management – alternatives to direct</a:t>
            </a:r>
            <a:br>
              <a:rPr lang="en-US" altLang="en-US" dirty="0" smtClean="0"/>
            </a:br>
            <a:r>
              <a:rPr lang="en-US" altLang="en-US" dirty="0" smtClean="0"/>
              <a:t>back pressure technique</a:t>
            </a:r>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45</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pic>
        <p:nvPicPr>
          <p:cNvPr id="2" name="Picture 1"/>
          <p:cNvPicPr>
            <a:picLocks noChangeAspect="1"/>
          </p:cNvPicPr>
          <p:nvPr/>
        </p:nvPicPr>
        <p:blipFill>
          <a:blip r:embed="rId3"/>
          <a:stretch>
            <a:fillRect/>
          </a:stretch>
        </p:blipFill>
        <p:spPr>
          <a:xfrm>
            <a:off x="76200" y="1259681"/>
            <a:ext cx="3276600" cy="1331119"/>
          </a:xfrm>
          <a:prstGeom prst="rect">
            <a:avLst/>
          </a:prstGeom>
        </p:spPr>
      </p:pic>
      <p:pic>
        <p:nvPicPr>
          <p:cNvPr id="3" name="Picture 2"/>
          <p:cNvPicPr>
            <a:picLocks noChangeAspect="1"/>
          </p:cNvPicPr>
          <p:nvPr/>
        </p:nvPicPr>
        <p:blipFill>
          <a:blip r:embed="rId4"/>
          <a:stretch>
            <a:fillRect/>
          </a:stretch>
        </p:blipFill>
        <p:spPr>
          <a:xfrm>
            <a:off x="28937" y="2657324"/>
            <a:ext cx="3400063" cy="1381276"/>
          </a:xfrm>
          <a:prstGeom prst="rect">
            <a:avLst/>
          </a:prstGeom>
        </p:spPr>
      </p:pic>
      <p:pic>
        <p:nvPicPr>
          <p:cNvPr id="9" name="Picture 8"/>
          <p:cNvPicPr>
            <a:picLocks noChangeAspect="1"/>
          </p:cNvPicPr>
          <p:nvPr/>
        </p:nvPicPr>
        <p:blipFill>
          <a:blip r:embed="rId5"/>
          <a:stretch>
            <a:fillRect/>
          </a:stretch>
        </p:blipFill>
        <p:spPr>
          <a:xfrm>
            <a:off x="76200" y="4076700"/>
            <a:ext cx="3352800" cy="1257300"/>
          </a:xfrm>
          <a:prstGeom prst="rect">
            <a:avLst/>
          </a:prstGeom>
        </p:spPr>
      </p:pic>
      <p:pic>
        <p:nvPicPr>
          <p:cNvPr id="10" name="Picture 9"/>
          <p:cNvPicPr>
            <a:picLocks noChangeAspect="1"/>
          </p:cNvPicPr>
          <p:nvPr/>
        </p:nvPicPr>
        <p:blipFill>
          <a:blip r:embed="rId6"/>
          <a:stretch>
            <a:fillRect/>
          </a:stretch>
        </p:blipFill>
        <p:spPr>
          <a:xfrm>
            <a:off x="76200" y="5335191"/>
            <a:ext cx="3429000" cy="1446609"/>
          </a:xfrm>
          <a:prstGeom prst="rect">
            <a:avLst/>
          </a:prstGeom>
        </p:spPr>
      </p:pic>
      <p:pic>
        <p:nvPicPr>
          <p:cNvPr id="12" name="Picture 11"/>
          <p:cNvPicPr>
            <a:picLocks noChangeAspect="1"/>
          </p:cNvPicPr>
          <p:nvPr/>
        </p:nvPicPr>
        <p:blipFill>
          <a:blip r:embed="rId7"/>
          <a:stretch>
            <a:fillRect/>
          </a:stretch>
        </p:blipFill>
        <p:spPr>
          <a:xfrm>
            <a:off x="5641848" y="76200"/>
            <a:ext cx="3121152" cy="2438400"/>
          </a:xfrm>
          <a:prstGeom prst="rect">
            <a:avLst/>
          </a:prstGeom>
        </p:spPr>
      </p:pic>
      <p:pic>
        <p:nvPicPr>
          <p:cNvPr id="17" name="Picture 16"/>
          <p:cNvPicPr>
            <a:picLocks noChangeAspect="1"/>
          </p:cNvPicPr>
          <p:nvPr/>
        </p:nvPicPr>
        <p:blipFill>
          <a:blip r:embed="rId8"/>
          <a:stretch>
            <a:fillRect/>
          </a:stretch>
        </p:blipFill>
        <p:spPr>
          <a:xfrm>
            <a:off x="5562600" y="2743200"/>
            <a:ext cx="3505200" cy="1779984"/>
          </a:xfrm>
          <a:prstGeom prst="rect">
            <a:avLst/>
          </a:prstGeom>
        </p:spPr>
      </p:pic>
      <p:pic>
        <p:nvPicPr>
          <p:cNvPr id="21" name="Picture 20"/>
          <p:cNvPicPr>
            <a:picLocks noChangeAspect="1"/>
          </p:cNvPicPr>
          <p:nvPr/>
        </p:nvPicPr>
        <p:blipFill>
          <a:blip r:embed="rId9"/>
          <a:stretch>
            <a:fillRect/>
          </a:stretch>
        </p:blipFill>
        <p:spPr>
          <a:xfrm>
            <a:off x="5562600" y="4734520"/>
            <a:ext cx="3581400" cy="1818680"/>
          </a:xfrm>
          <a:prstGeom prst="rect">
            <a:avLst/>
          </a:prstGeom>
        </p:spPr>
      </p:pic>
    </p:spTree>
    <p:extLst>
      <p:ext uri="{BB962C8B-B14F-4D97-AF65-F5344CB8AC3E}">
        <p14:creationId xmlns:p14="http://schemas.microsoft.com/office/powerpoint/2010/main" val="5549672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43800"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44" name="Title 1"/>
          <p:cNvSpPr>
            <a:spLocks noGrp="1"/>
          </p:cNvSpPr>
          <p:nvPr>
            <p:ph type="title"/>
          </p:nvPr>
        </p:nvSpPr>
        <p:spPr>
          <a:xfrm>
            <a:off x="228600" y="152400"/>
            <a:ext cx="8610600" cy="1143000"/>
          </a:xfrm>
        </p:spPr>
        <p:txBody>
          <a:bodyPr/>
          <a:lstStyle/>
          <a:p>
            <a:r>
              <a:rPr lang="en-US" altLang="en-US" dirty="0" smtClean="0"/>
              <a:t>To see how we can get to a good architecture, lets start by reviewing a reference architecture for SOA</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44492"/>
            <a:ext cx="8915400" cy="5597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1"/>
          </p:nvPr>
        </p:nvSpPr>
        <p:spPr/>
        <p:txBody>
          <a:bodyPr/>
          <a:lstStyle/>
          <a:p>
            <a:r>
              <a:rPr lang="en-US" dirty="0" smtClean="0"/>
              <a:t> </a:t>
            </a:r>
            <a:fld id="{0819E11B-0FAD-49FB-BD5A-6DFA15527CFB}" type="slidenum">
              <a:rPr lang="en-US" smtClean="0"/>
              <a:pPr/>
              <a:t>46</a:t>
            </a:fld>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Tree>
    <p:extLst>
      <p:ext uri="{BB962C8B-B14F-4D97-AF65-F5344CB8AC3E}">
        <p14:creationId xmlns:p14="http://schemas.microsoft.com/office/powerpoint/2010/main" val="18684023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43800"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44" name="Title 1"/>
          <p:cNvSpPr>
            <a:spLocks noGrp="1"/>
          </p:cNvSpPr>
          <p:nvPr>
            <p:ph type="title"/>
          </p:nvPr>
        </p:nvSpPr>
        <p:spPr>
          <a:xfrm>
            <a:off x="228600" y="152400"/>
            <a:ext cx="8610600" cy="1143000"/>
          </a:xfrm>
        </p:spPr>
        <p:txBody>
          <a:bodyPr/>
          <a:lstStyle/>
          <a:p>
            <a:r>
              <a:rPr lang="en-US" altLang="en-US" dirty="0" smtClean="0"/>
              <a:t>This architecture promotes 5 key areas of focus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44492"/>
            <a:ext cx="8915400" cy="5597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a:xfrm>
            <a:off x="6477000" y="2819400"/>
            <a:ext cx="838200" cy="13716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5562600" y="2057400"/>
            <a:ext cx="762000" cy="20574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4572000" y="2133600"/>
            <a:ext cx="838200" cy="22860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657600" y="2971800"/>
            <a:ext cx="838200" cy="13716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1"/>
          </p:nvPr>
        </p:nvSpPr>
        <p:spPr/>
        <p:txBody>
          <a:bodyPr/>
          <a:lstStyle/>
          <a:p>
            <a:r>
              <a:rPr lang="en-US" dirty="0" smtClean="0"/>
              <a:t> </a:t>
            </a:r>
            <a:fld id="{0819E11B-0FAD-49FB-BD5A-6DFA15527CFB}" type="slidenum">
              <a:rPr lang="en-US" smtClean="0"/>
              <a:pPr/>
              <a:t>47</a:t>
            </a:fld>
            <a:endParaRPr lang="en-US" dirty="0"/>
          </a:p>
        </p:txBody>
      </p:sp>
      <p:sp>
        <p:nvSpPr>
          <p:cNvPr id="13" name="Footer Placeholder 12"/>
          <p:cNvSpPr>
            <a:spLocks noGrp="1"/>
          </p:cNvSpPr>
          <p:nvPr>
            <p:ph type="ftr" sz="quarter" idx="10"/>
          </p:nvPr>
        </p:nvSpPr>
        <p:spPr/>
        <p:txBody>
          <a:bodyPr/>
          <a:lstStyle/>
          <a:p>
            <a:r>
              <a:rPr lang="en-US" smtClean="0"/>
              <a:t>1</a:t>
            </a:r>
            <a:endParaRPr lang="en-US"/>
          </a:p>
        </p:txBody>
      </p:sp>
      <p:sp>
        <p:nvSpPr>
          <p:cNvPr id="14" name="Rectangle 13"/>
          <p:cNvSpPr/>
          <p:nvPr/>
        </p:nvSpPr>
        <p:spPr>
          <a:xfrm>
            <a:off x="6324600" y="2133600"/>
            <a:ext cx="1219200" cy="685800"/>
          </a:xfrm>
          <a:prstGeom prst="rect">
            <a:avLst/>
          </a:prstGeom>
          <a:solidFill>
            <a:srgbClr val="FF2D24"/>
          </a:solidFill>
          <a:ln>
            <a:solidFill>
              <a:srgbClr val="FF2D2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1</a:t>
            </a:r>
          </a:p>
          <a:p>
            <a:pPr algn="ctr"/>
            <a:r>
              <a:rPr lang="en-US" sz="2000" b="1" dirty="0" smtClean="0"/>
              <a:t>Create</a:t>
            </a:r>
            <a:endParaRPr lang="en-US" sz="2000" b="1" dirty="0"/>
          </a:p>
        </p:txBody>
      </p:sp>
      <p:sp>
        <p:nvSpPr>
          <p:cNvPr id="17" name="Rectangle 16"/>
          <p:cNvSpPr/>
          <p:nvPr/>
        </p:nvSpPr>
        <p:spPr>
          <a:xfrm>
            <a:off x="5334000" y="4114800"/>
            <a:ext cx="1219200" cy="685800"/>
          </a:xfrm>
          <a:prstGeom prst="rect">
            <a:avLst/>
          </a:prstGeom>
          <a:solidFill>
            <a:srgbClr val="FF2D24"/>
          </a:solidFill>
          <a:ln>
            <a:solidFill>
              <a:srgbClr val="FF2D2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2</a:t>
            </a:r>
          </a:p>
          <a:p>
            <a:pPr algn="ctr"/>
            <a:r>
              <a:rPr lang="en-US" sz="2000" b="1" dirty="0" smtClean="0"/>
              <a:t>Compose</a:t>
            </a:r>
            <a:endParaRPr lang="en-US" sz="2000" b="1" dirty="0"/>
          </a:p>
        </p:txBody>
      </p:sp>
      <p:sp>
        <p:nvSpPr>
          <p:cNvPr id="18" name="Rectangle 17"/>
          <p:cNvSpPr/>
          <p:nvPr/>
        </p:nvSpPr>
        <p:spPr>
          <a:xfrm>
            <a:off x="4343400" y="1447800"/>
            <a:ext cx="1219200" cy="685800"/>
          </a:xfrm>
          <a:prstGeom prst="rect">
            <a:avLst/>
          </a:prstGeom>
          <a:solidFill>
            <a:srgbClr val="FF2D24"/>
          </a:solidFill>
          <a:ln>
            <a:solidFill>
              <a:srgbClr val="FF2D2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3</a:t>
            </a:r>
          </a:p>
          <a:p>
            <a:pPr algn="ctr"/>
            <a:r>
              <a:rPr lang="en-US" sz="2000" b="1" dirty="0" smtClean="0"/>
              <a:t>Enrich</a:t>
            </a:r>
            <a:endParaRPr lang="en-US" sz="2000" b="1" dirty="0"/>
          </a:p>
        </p:txBody>
      </p:sp>
      <p:sp>
        <p:nvSpPr>
          <p:cNvPr id="19" name="Rectangle 18"/>
          <p:cNvSpPr/>
          <p:nvPr/>
        </p:nvSpPr>
        <p:spPr>
          <a:xfrm>
            <a:off x="3733800" y="4343400"/>
            <a:ext cx="1066800" cy="1219200"/>
          </a:xfrm>
          <a:prstGeom prst="rect">
            <a:avLst/>
          </a:prstGeom>
          <a:solidFill>
            <a:srgbClr val="FF2D24"/>
          </a:solidFill>
          <a:ln>
            <a:solidFill>
              <a:srgbClr val="FF2D2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4</a:t>
            </a:r>
          </a:p>
          <a:p>
            <a:pPr algn="ctr"/>
            <a:r>
              <a:rPr lang="en-US" sz="2000" b="1" dirty="0" smtClean="0"/>
              <a:t>Manage &amp; </a:t>
            </a:r>
            <a:br>
              <a:rPr lang="en-US" sz="2000" b="1" dirty="0" smtClean="0"/>
            </a:br>
            <a:r>
              <a:rPr lang="en-US" sz="2000" b="1" dirty="0" smtClean="0"/>
              <a:t>Secure</a:t>
            </a:r>
            <a:endParaRPr lang="en-US" sz="2000" b="1" dirty="0"/>
          </a:p>
        </p:txBody>
      </p:sp>
      <p:sp>
        <p:nvSpPr>
          <p:cNvPr id="3" name="Rounded Rectangle 2"/>
          <p:cNvSpPr/>
          <p:nvPr/>
        </p:nvSpPr>
        <p:spPr>
          <a:xfrm>
            <a:off x="838200" y="1295400"/>
            <a:ext cx="2895600" cy="5029200"/>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600200" y="5867400"/>
            <a:ext cx="1295400" cy="914400"/>
          </a:xfrm>
          <a:prstGeom prst="rect">
            <a:avLst/>
          </a:prstGeom>
          <a:solidFill>
            <a:srgbClr val="FF2D24"/>
          </a:solidFill>
          <a:ln>
            <a:solidFill>
              <a:srgbClr val="FF2D2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5</a:t>
            </a:r>
            <a:br>
              <a:rPr lang="en-US" sz="2000" b="1" dirty="0" smtClean="0"/>
            </a:br>
            <a:r>
              <a:rPr lang="en-US" sz="2000" b="1" dirty="0" smtClean="0"/>
              <a:t>Consume</a:t>
            </a:r>
            <a:endParaRPr lang="en-US" sz="2000" b="1" dirty="0"/>
          </a:p>
        </p:txBody>
      </p:sp>
    </p:spTree>
    <p:extLst>
      <p:ext uri="{BB962C8B-B14F-4D97-AF65-F5344CB8AC3E}">
        <p14:creationId xmlns:p14="http://schemas.microsoft.com/office/powerpoint/2010/main" val="10561588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a:xfrm>
            <a:off x="458788" y="152400"/>
            <a:ext cx="8229600" cy="1143000"/>
          </a:xfrm>
        </p:spPr>
        <p:txBody>
          <a:bodyPr/>
          <a:lstStyle/>
          <a:p>
            <a:r>
              <a:rPr lang="en-US" altLang="en-US" dirty="0" smtClean="0"/>
              <a:t>To enable clients to work at an appropriate level of abstraction </a:t>
            </a:r>
            <a:r>
              <a:rPr lang="en-US" altLang="en-US" dirty="0"/>
              <a:t> </a:t>
            </a:r>
            <a:r>
              <a:rPr lang="en-US" altLang="en-US" dirty="0" smtClean="0"/>
              <a:t>we need to be able to </a:t>
            </a:r>
            <a:r>
              <a:rPr lang="en-US" altLang="en-US" b="1" dirty="0" smtClean="0"/>
              <a:t>compose</a:t>
            </a:r>
            <a:r>
              <a:rPr lang="en-US" altLang="en-US" dirty="0" smtClean="0"/>
              <a:t> granular services to meet our application requirements</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4" descr="data:image/jpeg;base64,/9j/4AAQSkZJRgABAQAAAQABAAD/2wCEAAkGBxQSEBUUERMWFhUXFRYWGBgYGBsbGBgVFxoXFhQWGBYZICghGBooHxgXIjEhJSorLy4uFx8zODMsNygtLisBCgoKDg0OGhAQGyslHyQtLiwuLCw2LCwsLCwsLCwsLCwsLCwsLSwsLCwtLCwsLSwsLCwsLCwsLCwsLCwsLCwsLP/AABEIAJYBUAMBIgACEQEDEQH/xAAbAAEAAwEBAQEAAAAAAAAAAAAAAwQFBgIBB//EAEkQAAIBAgQDBAUIBwUGBwAAAAECEQADBBIhMQUTQQYiUWEUMnGBkRUjQlKSodHwM1Rik7HS0wcWU8HhFyRVcpSyNERjc6Kj8f/EABkBAQEBAQEBAAAAAAAAAAAAAAABAgMEBf/EACkRAQEBAQABBAECBQUAAAAAAAABAhEDBBIhMUETkVGBodHwFCIyUnH/2gAMAwEAAhEDEQA/AP3GlKUClKUClKUClKUClKUClKUClKUClKUClKUClKUClKUClKUClKUClKUHi/dCqzGYUEmN4AnSqT8XtiMwYE9Cuo1K6x/yn4VcvglSFiYMTtPSR4VjX1uT66F1EE8ssFY6wMq6SCpM+PSaC+eK2woZiQDAEgzJGYCB5T8DUuCxq3ZyzoFOojRhIrMS5dzHWFzNHzZkiO4dE01iesA+UWMM1wghSoIy/RjcGTBUGJ8h1E9aDUpWRiL9yz85euqLQKLsSSWIRVACyWLMo03JEAbVL8t2v/V/cXv5Klsn2NKlZ3y3a8Lv7i9/JVzC4lbiLctsGR1V1YbFWEqR5EEGksv0JaUr5NUfaUmlApSlApSs/FYy4pIW0W1gbgDTQltZnyGnWg0KVl4jiNxT+imdF1OpOgG3v22r36dcAabJkbAE697LuV8O9pOlBo0rOfiDgmbJgdZ6azGmuo0E6yPGK0BQfaVSx2Na2dELCBsDuTljQH8+HWL0+5lJ5J0MRrMQuoGXXUn4e6g0qVl2OKO2otHL4jMZ1An1f+b4fD23EHD5eS0SRm16bHReuvXw9waNKixFwqhKiSASBMTHSYP8KptxMgkcp9FzdI3AiT11B9k+EUGjSs0cUOvzTyJ0HhMA6xuCDHt8Nfd3iBWPmnMrPSAfAk7e2gv0rNu8Vygk2n06AAnQwYgxtr929T4HG8zN3SADAOkNvJEHbTrQW6UpQKUpQYvDmF5iyXWgNniIlWJKag6rod/gKk+TrsAc9vNtZ08BMa+NRuWt3ciAIGcMSqrrmME/kVXxHZy62NGJGOxKKEVOSmTIxVmJZwylTMgaKDpv4Boiw6n9IxGZTs3qgd4dQZbXxExMACormHYDS64JyrIRz13InckiT5HpNc9x/wDs89KxNy/8o421nIPLtXcqLChe6Om0++qC/wBlcEH5V4gY6G9IPkR1FB2jcOeI579Z8xEAb+32z5CvXFMe1o21RFdnJHecqAFUsTIVvDwqb0VsuUXX2j6PhHVZrj7PCDgFw64nH3r4zOM190UA5G9VvWE+Bc7Vjy6ucWxL9Ohbid8CTZsgf++39GqadpnIciypCPlYh7n7JJUtZCuIYQQYPjVPCYvCpM4tLhLs4Ny+jZcxkKmvdUbDr5ms29xG0y4lRfYl7vczX7bAgi2ALKK0hCQYBE5ix6ivDj1Hkt5XOarp+1Xaa3gLQuPbu3ZdUCWVDvLmEOUsNC0LPiwHWqvyzctC45swzvmKMwzJFmwcrFQwLa9CR4TUnH+OLw6yLl20zq1xVmyhY66tcddSIAJmTMbyQKs4dUxM3bTWyjZSGAY5wUUhpVxO8bdAK9+pbOS8dKju8eYNcHKByTBzHWLipr3dNGn3VLwzFvcdnCKJtpILno94ad3XaffUvyX5p9l/6lfcCFt3HQ5QcqNIkSDnABzMdsp69amc6l+b0krme0eJxpZ0vWLS4YYvAcu4H75/3jCn1dc3fkSQkDXvRrtM1zMIVMsayxBnpHdOlUu1/ErF6y+GTEJzhfwgZVcc22WxFgq4WZkSGBgjTWdRXNcfsNhMmfG49g+aCrWtMsaGVG8/ca8nqse7cn5c9ztdZdfEcxMiWsmZc5LtmCw2YqAkEzkiT1O1VezxHoGCHNa2fQsOdFJ05a6zsPD4eVYfAsA2Ktm4mOxyAOV7zWpMAEkQp01j3Guz7K2l9AwoyiPRrAjfTlrprJj21fS59t1FxOPuCt8zvreZlgL1EnuMzAzpMHppm02r6eF3C2Y32+8eMaZo6np4eArTRABAAA8q9V7XRm3OHXC0i8RpEQ0dP2/L2677zcw1oqILFvM+wT98n3xU1KBSlKBWNxi7btMGdrgLFoFu3cuNOUAkC2rFYgaxGsda2ayOLTzrW21zp5LWPJr25ukt5Os35WsgyHxe+gOGxZG8wZt94dI8D0r5guK2kKzdxRGZR38NiQuvcALMkAEsCSevgNvtpQGuekshJbuZgAotwAFWR4gk7mT4ZarYgXclzNk5Wa1ydGzj5zvZ50y+rlAjTevHn1erecjnN12VKgy3Prp9g/z0y3Prp9g/z173VS40wQC4zXIlVypMszNC9RG8TpWVaxDSSwxJkMIgbEQD6++58JOlU2w/EFLHGXsO9k4tTaVLbcwWzeBthnkKIECMrHT1q0cRavm0wt3FW4R3WZcwBgawMukyY++vJ6jz68epJz+bGtWKt7EfRIxAEGBoDrpEC4NAD7dfZXTcP/RqQxYMMwJmYbvDfXQED3VztxXAQXGDPAzFRkVjmGvLLMT7JMHWtjhK3PR7XeT9Gn0D9Uft108Hlu52/wCfN/suddXMXaLIQrZTIIPhBB6eyK5q5x2wCZvYiYywLGJyd1zJBCd7bLnB1AnWrXGMPxE4iycLew62gH5wuW2aSSuQqqsCSIb6SjXr08cAuhbEM3e09UwSczagE7T46eOldNW9ki1Fb7Q2VYFrt87H/wALihoABtkgzGp9sVt8M4rbxAY2i3dIBzW7ls6jMCBcVSQQdxpWTwa6QRzGgZLUZTH14L9T0203nSpOAhjcvFWWIs7qT9DxDCs43bzv5SV0FfAKhy3Prp9g/wA9Y/HrHEGaz6Hew6AMebzbbEFI0hQ0kz4Mvtrq0sjjoPq2bxEkSFWDBiRLbaVHf7RogBe1dUFgoLZACzaKol9SegrMsWcQbFvl3baMGlybRYMJbOFHMGSTqCc0edV+Jygtm4VBN62AzWHvgkt6qZW+bJ+tCgbxXz/9Xv3c+P6uXvvXTYHiqXQ5hlyRmzgDQiQdCQRWWvBr1ziC4m5iH9HVDy8N6oW6YXmNljOMuYhXkqTOmwcI/T3S/q/NRoVAaDBKnUdInr7q6Ovb49XWZa6S9hSlK2pSlKBQilKD5lplr7SgVicSsuX7q3QBcDyhtgN3VXKc7gzI8CNdj026gxWGFwQSR7I8Cp38ialks5Vl4xmsXCbxy4j52I71mEgRp85+GnnrVzhWHYEm4jCEtoDcyFmK55PcZvrDevVrgttSsZu700g97NqAIPh7AK0qkzJ8wttcz2g7N2Ya/ZwqNiDewzs6qvNK271kvDtEDIh0BExVDtFw5sXaVDZvoVcMGyoehUiOYPH7hXa0rG/DNamvzGLnt65HgeGbDWFtCxfbLmJbKgksxYmM58fure7PYdreDw6OMrpYtKw00ZUUMNNNxWhSnj8UxbZ+SZ4gxOMS2VDtBbb7p9g1Gp01FVr2KuhjFqVEwfL2CSdZ8NCK+cYsKQjsubK3iQIIPrR9GQszI0qniL+Jv4W6cK9tL2Ui2WUwHgFS0k6a66H311aXBi7062wB5nc5WIE7DULr+15V4fHXRsitvBnLsFiQSYkk/ZPUiszGYPijYHImJwy4zMsXFtMLYUEZgQ5fMTrrA9grnPkPtF/xHCfuR/SoO4tY26zActY0k5piTDCB1Ag6x6wiYNaVcx2M4fxG0bvyjiLN7NlycpAsETmJARdfV1JOw2jXp6BVPiPDLd8LzM/dJIKXLls66HvW2UkeW1XKUGN/dmx9bEf9Xif6tfR2ZsSCeeYIaGxOIZZUgiVa4QRIGhEVsUrPtz/BOFKUrSocXhEurkuKHWQYYSJBkH2ggGqfyBhv8FPhWlSpyDN+QMN/gJ8K0EQKAAIAEADYAbCvVKvArGPZjDyf0wkkwuJxCqJMmFW4Ao8hpWzSpZL9jG/uxY8cR/1eJ/q1c4bwy3YDcvN3iCS9x7hJAgd64zGPLartKTMn1DhSlKozm4DhiSTZSSSTp1JkmvnyBhv8FPhWlSpyCrhOH2rQYW7aqG1aBvpGvjpWMuMxlviAtNZBwLW4S6pLOt3RoujTKkZlEA9JbWB0dKo8hgdjtvXqsHD8vD3bsZmJIMaaJBeTtOrPqZO3UmfPEuLYxMVbt2cCbtllm5c5qpyzJGxnPp0GtB0FK4jtPxPi6YkrgsDavWQqw7XghLESwy8wbHrFY9zivaAgg8Lsx5Yn8LtB+n1BjMbbtANddUBOUFiACYJgT1gH4GosJfuG2he2QxRSwBEBiAWABPQyPdXKWeK4u+1j0vBejRiWCHmq3MHIxENkGqew1nevbm3+CW8jpfl/DfrFr7Yr43aDCjU4i19tfxrLxeJxC2wbVlLj5gCrXOXCyZMgONBHjUfGLg9CvE3PnMlwZJXaSIiJjL199eXHqNatnJ+7M1a6uqOI4xYtsUe9bVhEqWAIkAiR00IPvql2j4nibNkNhcIcRczqOXnVJUzmOcyFjxOlVOFXXZ8Q1xOW5vIWTMGyn0fD6Zhoa7eby/p49y6vJ1qfL+G/WLX2xUuF4tYutkt3rbtBbKrAnKCATA6AsuvmK4TD27vyqbPpF021XnZS7ajuwm+2Zh7hFdQjkYy1AJ+Yv9R9fD+Nc8+ot3nPPtPf88bmIvrbUu7BVUSWJgAeJJ2qj8v4b9YtfbFYHaDiuLNy9Z9CPowVD6RzVEElSV5Z1f2irWIxOIFyFspy8s8zmEsGk93lZASIgyD12Na8/nvjskhrXGr8v4b9YtfbFW1xSG2LisChAIYagg7RG8+W9cpbQtig0BiLLAt6Q6sO+py+jqoHnnInQDrV/hl9/RywtlntrcKJI3l8jRMktG/SSN5l4fN+pbOLnXXrsz6aWvPxA21m5ks2rcZBaGzljqztMEE6ZBAEmtC5xQITmRgJIBA3IbLt7fCf8hiWbt/FYUXMdhjhGUjui6tyVYhWOg7pjbqPjOviOKPyLr2LTO6o5RZHfYKSi7zqRFehpOnE1LQA0+4/Rz6QddPDrUdzi6r6ynXQFSGBPgDPmPyDWT8rcQfh73BgBbxfdyWGvKwaWAJLqRl7smCa5v5X7Qf8Lsf9SP6tB3g4sucJleSY2EaEKdQfE/dWhXJdjMZxF7lwcQwiYdcqlClzmZmmCPXbLA8ta62gUryzgbkD8gfxI+NfDdUCcwjxmg90ry1wASSAB1mi3AdQQffQeqV5zjxH5/8Aw/CoscRy2liv7Q3Uz3SB11jTrQTzSa54hD3UxFwbLGV50LHfSTl7s+CzU+AKm6Mt520nIQ4AjeZ21I0PlQbU0msxeFET88+ojc7anTXTf86ELvCmIAF5xBk6kz/8tBtp5eZoNOaVVw2EKtmNxm0iCTHTWCd9/j4QBaoFKUoFKUoFKUoFKUoMzG4R2csACIgAk66HwI6mNTsx9/sXMRp3U8/u273367HTadClBRm8QuwMCdNJnvSJnaIAPjrtUa3MST6tsCfOYgnefHKPfPlWlSgrYE3CvzoAadl2iB5nrNQcZwa3EBZnXlk3AyRmBCOp9YEHusw1HWtCosUYRjmC90947LpufIb0s78DnGtIDBxWImUEDkGS5VVAItxuw+/wpZwCXwU9IxJDZ0IPJggaPqqSBBHh6w6zF1bjTpi0MnxQ7ghRERq0H3EddPgZ3ZMmJtk5T9XM2pJgAbRGn7Nc/wBLH/WfsntjYv3ciMx1ygnTfQTpXN4sW+cx5mItm532CcuJUC2dHUsDFtfL763bFu4FbO8kjTQaHXy1+juOh9lVTYxMaXVB16CJnQ+rtHT7/DdzLOVWXiMKiPDYjE5tBIFknUBtYt7fgamwot2rvMa5fdlmyA/L0zlSYCKJ1tgTV+5YxAQ5bktpGgHSDuD/AJ9fGpbtq9JyuBqYkDadB6vh/Dz0zPHiXskTkS4qwt+yVJIV1Go0YTBBEzrtVH5CP61iP/q/pVJ6LiO9F7qCsqNBlUMPV+sCR/zeVX8OrAd8yZOvlOnvq6xnX3OlkrFfsurOHa9dLhSoYrYLBSQSoY2pAkAx5Vp2cCEtqqsZQQGOpPjmiAQeo08ogRcpSZzPqHHPdmu0QxvpFu5ZuWLlpyjW7gIY22ByXRt3GhwD+ya0reJs2swDZY3knTXLudtf4+dQ8esMUDJc5cGCZIgMQMxI6DfKdD12rzxDiVi3avXipflo9xsqGTkXMRmiJhRuY0FaVa+VbWvfAgwSZAnwk6E/gakfHIBJOkAzBiGMKZA6nauYXtNhzgHxdrCYkquQ8v0dkukswUFAwyvGYklSRE1z7f2mWzvwziOgA/8ADpsNhQfox4jaG7jQkb9Rv8IqaxfVxKmR41yHY3tFbxz3E9DxFkKob/eLSoDPdISPW21nyrsUQAQBFBFi8ItwQ4kb6EjWCJkdRMjwIB3FYnaJsJg7LYjEtkthtTlJE3DljKikmZjb+AjoqixGHW4uW4qsvgwBGm2hoPzmx/aZwZAcuKiSDPJvTIMg/o/GN52FbfZvjOA4jzGsXOYLZGY5biASSwJ5iiTJbUeU7Cui+R8P/gWv3a/hU2GwNq2SbdtEJgHKoWQJiYGu5+NBUw9jDo+ZXQHT6Q6Lk/gBptpO5NZnFu1mEjE2ExNr0i3bf5skBi3L5i5Q2lzQg92fuNdNWXxHg9tkxBt27YvXrbKXygMxKZFzOBJAED2CgyWtoB371wQJJLEDQBtyIJ1B0rzwopiRnwuIa6sDvre01J0kA6iDI6VbSxfH/l0kgAnmDXSNe7rX1bN8bWANAO7egQJgQB5mvnYz5e/7vdz/ANcpNfnqbs9jwbHzl2WFy6O+wzZRcYKD7BAqta7UWcXaJwGIt3WXV1UrzFTWTy3grrHrDaetaPAMK1qxlcBTnutAbNAZ2ZRm6mCKmwvC7Nq2bdm2lpDOltVUa9YA3r35+p11ixYzZVzxmgZo2zRrHlNSVl4HBPYkyGBCggDXSdR477fk6SOCAQZBrQ9UpSgUpSgUpSgUpSgUpSgUpSgV5u2wylSJBBBHkdDXqlBWGBt75RPd1690sV18izfaNerWERTKqAYj8/noKnpQKUpQKUpQKUpQKUpQRYmwHQqdiI9ngRPUb1HgsELQgEkecf5CrNKBSlKBSlKBXyar47DG4AA5SNZHU9AZ3XxGntFU72EZZLX2CynUiQMuYSWgZjI9h8YIDVr5NYuZIA5w0UCc65pAjfmbdYM6zrTC2TcDBcQ2YE6hgd4ymFYwB3hrv7hQbdebhMGNTGg868YWyUUAsWOup3Mkn/Oq/FcSFsXmENktuSs9QpbKY1Ej+NBWF6+Ik2z59NpJJkb76Cvdu7eP0kkkeEAS4Ox1aMnlM1lphH0YckHQyLbDXTWBcjoOnSvq2WW4GHJzjb5pyRoV/wATTr7a4T1PivxL/S/2Z98alv0mBJScupj6UdIO3+vv+BsTnOiZYEDz1nrt6vunrEycFxhu2s7ROe4srIBCOyAgEmJAB3pxLH8u0HtgOCRqD3QNTmJAOmke8V2l7OtLWFz5BzIzazG2+ke6K8OhQ5lEg6so/wC5fPxHX27yWHLKpIKkgEg7gkTB8xUlUeUcESDINeqx+0PE1wVl75V3Uam3bUs7MdsgHXx6RJ6GaNh7d/D279q+RbvKLilis94Sdysb6joQPCg6alYBt25EXdO9mBdDmzLl173+VTcMwCFEK3GIUAesp1UADMUkE6T7ST1oNmlZ78KUgjMwnSRAMa9Y1Ou510FR3+Fp9K44Gi6tAJ2+JOvmaDUpWDx3iF63dRLLW1Bts7F0Z9ntoIysIAzknQ+6o7V/FkA86yJAMchvCY/TVx358Y+2bqT7dFSucGOxCsma7Zccy2jKtplMOwXfmmDrO3Sujrfj8mdzuVl6UrI45jbipbOHe3LOwJZS4hbdxyBlZYMqBOvXSqOIxOMQkNew8hWbSy+uWNpuCRruJimtyHXS0rlsZj8ZbttcN3DsoDHu2n72UZoBNzY+ImupqzXVKVDiL4VW1GYKWidYHl4Vi4bH4l0VpsDMoaMr6SJj1qzvy4x/yqXUn26ClYC8QxJjW1B2JtXQDpO5MbVZweMvOh0Uut0o2XQFQJnvHTceP4M+XOryfZLK1qVnW718xNtRvOvw0n8d6jN7E5T82siYII11ABjNppJif9eitWlUFvXcygqIIE7SDmIb6W0Qdj9+l+gUpSgUpSgUpSgUpSgVmdoeBWcdYNjEqWtsVJAYqZUyNV1rTpQcB/sb4T+rv++ufzVv9mOxuE4eLgwiMguRml2badiTI91dBSgh9FX9r7bfjXMcV7G4ZXxeLS27Ym7ZcTzHO1rIqhAYPqjcGutqLEMwXuCTpHvIBO46edBy3OsmZ5veWDFu4p1CqdVQH6I3NOEXbWFTJYNzLAEXExFw6Fj6z6x3ttvCtz0y6JBsyQCZBMEjNAGh3ga+fsn02Lu5ZFmTrpm8FzDWOp7u29eXPpvbezVYmOflT7M4cHDyc4+cvb50kcx4OQkQCNai7P8AY7DYG26YVWXPOYs7vJPUqTHwir4xl6P0AJBA9YiRrLDu+X318bH3ZMWDEwNT56+r+fhPpk5ONnD8PcJY3i2yx3o8Z0Q+yrvoq/tfbb8a92WJHeEGTpvsY3+/30u3AoJOw/PvqjmO3vZxMXhOXk5lxWFy0j3Lio11VYLmKHNADMdCNtxWdhP7OsPiMBhbXELZe5aV3OVyoW5fIuXlGQ6qDAG/qzqSSezsWzOdvWOw+qvh7ep/0FWKDgP9jfCf1d/31z+aun4B2aw+CsCxhlZLYZmAzudW31Jk7VsUoIfRV/a+2341ncf7OWMZYaxiA7W2KlgHYTlYMBM7SBWvWfxZoA+cKRLaAmY01gHTvbeJHhQYeP4cuGeylm3c5S2mUZRduZSLllgMwDMDCmJ8KgxOGw95bYv4a65tsrr/ALvf0dVKgzkk6Md607NwkgtfIBKgBVcyTLZdR4D4anfWLOdC2KMhTIVXMyVdW1P1RG2zeVcN+Cbve1m5lQ3MtxkC278m7bJm3eVQFuZ2MsAq7sa6X0Zf2vtt+NY9zEd9ybzAKxlQjGQGPWdtAugG2m8mThlosZGIdoaYKldM2g1O3cIn8TO/H45icl/dZOMS92Vw+BPNw1q4Xu3rjXCDduEl7d3UoswMxAkL4VPxLGc+c9m9lysAvIvxmOWCfm56HXpppOtb3FLigoCzAkkjKdSAIYQCCfWG07T0rPLdxs19wJMmDoGhYGVpAUsZYH/t0use7vyWdZ/Fsa16y1sWr5JVgs2bwMsuUAsbYHXckf511Xoy+Lfbb8ay8O4LKBfZjm2CsARAMGTp1+1HgK0MHhmQtmcsDEAz3d51JM7/AHVZnl6cYvaDsfhsTcXEXUd7tq24t/OOIJkzAMk+3TyqnhcTaNq1m5sqqGMl4QwWNe75nSuwpXPy+GeTnzziaz1zI4uCqKVICxqEukmFI25Y/jXrCODaYlXhsQ8d0qYKETDLIGh1MCY1FdJSrnxc17re3nFk+eubS1bMlQ2YWyQQQTILQQYGozbzGgAkCpVS1duZfnFnSNANp0O8Qv41v0rqqgeEpMyZEa6dCTB0131ner9KUClKUClKUClKUClKUFbHJcIHKbKZk6AyIMDXbWNartz53SMw6EnLJkQI12Hs860aye0/CXxWGazbxFzDMSp5tow4ykEgEEaHbeg93HuwIJByr9ExmB7xIy9R4edebb4hgYZJDEaq22hXcCd9fYK4v/Zpiv8AjmP+2389dH2R7MXcGLnNx1/FZ8sG6SSkT6uZmHXw+NB0GED5fnCC3iBHs0qLitwLYuMxICozHLvCjMQNR4eI9oqTkN/iP8E/lrleK8Avo2NxDY++bT2nIw8Jyxls5CCWBIBILdzJv11kJreKfcYfFbzrcsnQzp+m8/uHsqTC4x0fN6NiiIgA3LJA26c6NI09pqXkMQYuFZXSBsYAG8jcE7DevHCrDWljEMcS2VRzClpSSC090QBuNq+dj1WtXlsn7uU3a2uF47nW8+Rk7zqVbLmBRmQzlJG6zoetesfjVtKGYEycoCxJME9SBsCdT0rL7M2D6P67LF28IGWBFxx1U1V4F2bvWLDW8RjLuMkGFuqmUHcQSC5PTvOR5Cvfm9krq6OzdDqGXZgGHsIkVDb+cIb6I9Xz/b9nh8fCKeBvXL0rcTIoCn1SuYGe7B6aa/DrprVoKUpQKUpQK8PZUkEgEiYnpO9e6UEXoyfVX4Dz/E/E18OFT6i/AeX4D4CpqUEL4VDEqDBn3+fjvXu3aVfVAE7wI/O5r3Sg8sgO4mvC4dRsoG3QdNqlpQRrh1BBCqCNtBppH8NKkpSgUpSgUpSgUpSgUpSgUpSgUpSgUpSgUpSgUpSgUpSgV8dQQQRIIgg7EHcEUpQZv93sJ+q2P3SfhX3+72E/VbH7pPwr5SgvYbDJbUJbRUUTCqAqiTJgDQakn31LSlApSlApSlApSlApSlApSlApSlApSlApSlApSlApSlApSlApSlApSlApSlApSlApSlB//9k="/>
          <p:cNvSpPr>
            <a:spLocks noChangeAspect="1" noChangeArrowheads="1"/>
          </p:cNvSpPr>
          <p:nvPr/>
        </p:nvSpPr>
        <p:spPr bwMode="auto">
          <a:xfrm>
            <a:off x="414338"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2810134"/>
            <a:ext cx="4038600" cy="2535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ular Callout 2"/>
          <p:cNvSpPr/>
          <p:nvPr/>
        </p:nvSpPr>
        <p:spPr>
          <a:xfrm>
            <a:off x="5367337" y="2130980"/>
            <a:ext cx="3200400" cy="3290888"/>
          </a:xfrm>
          <a:prstGeom prst="wedgeRoundRectCallout">
            <a:avLst>
              <a:gd name="adj1" fmla="val -107237"/>
              <a:gd name="adj2" fmla="val -2093"/>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9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137" y="2264330"/>
            <a:ext cx="819150" cy="51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3137" y="2883455"/>
            <a:ext cx="819150" cy="51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3612" y="3512105"/>
            <a:ext cx="819150" cy="51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3"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3612" y="4169330"/>
            <a:ext cx="895350" cy="51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4"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3612" y="4855130"/>
            <a:ext cx="819150" cy="51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5"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05674" y="2926317"/>
            <a:ext cx="78105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6"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5674" y="3545442"/>
            <a:ext cx="78105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7"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05674" y="4169330"/>
            <a:ext cx="78105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8" name="Picture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05674" y="4855130"/>
            <a:ext cx="819150" cy="51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9" name="Picture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67574" y="2264330"/>
            <a:ext cx="819150" cy="51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AutoShape 19" descr="data:image/jpeg;base64,/9j/4AAQSkZJRgABAQAAAQABAAD/2wCEAAkGBxISEhIUERAVFRIVEBUSFBQSFhUSFRUYGBcYFxcVGBQYHCggGBolGxUUITEhJSkrLi4uFx8zODMsNygtLisBCgoKDg0OGhAQGiwkHCQvLCwsLCwtLCwsLCwsLCwsLCwsLCwsLCwsLCwsLCwsNCwsLCwsLCwsLCwsLCw4LDcsN//AABEIALEBHQMBEQACEQEDEQH/xAAcAAEAAgIDAQAAAAAAAAAAAAAABgcEBQIDCAH/xABFEAABAwIBBgcOBgICAgMBAAABAAIDBBEGBQcSITFxFTRBUVST0RMiMkNhcoGCkaGxssHCIzNCUnN0FEQk4VOSNWLxFv/EABoBAQEBAQEBAQAAAAAAAAAAAAAEAwEFAgb/xAAtEQEAAgIBBAICAQMDBQAAAAAAAQIDEQQSITFBMlEFExRCUmEiM3EVIzSRsf/aAAwDAQACEQMRAD8AtbIeSKc01OTTQkmCMkmNn7B5EGbwNTdGh6tnYgcDU3RoerZ2IHA1N0aHq2diBwNTdGh6tnYgcDU3RoerZ2IHA1N0aHq2diBwNTdGh6tnYgcDU3RoerZ2IHA1N0aHq2diBwNTdGh6tnYgcDU3RoerZ2IHA1N0aHq2diBwNTdGh6tnYgcDU3RoerZ2IHA1N0aHq2diBwNTdGh6tnYgcDU3RoerZ2IHA1N0aHq2diBwNTdGh6tnYgcDU3RoerZ2IHA1N0aHq2diBwNTdGh6tnYgcDU3RoerZ2IHA1N0aHq2diBwNTdGh6tnYgcDU3RoerZ2IHA1N0aHq2diBwNTdGh6tnYg6Rk+k09D/Hh0rXt3NnYsYz0nJ+uJ7ju4GpujQ9WzsWwcDU3RoerZ2IHA1N0aHq2diBwNTdGh6tnYgcDU3RoerZ2II5i/JdO3uVqeIeHsjYP2+RBI8g8Wp/68XyBBnICAgICAgICAgICAgICAgICAgICAgICAgICAg1WWMrtiBAN3kahzLzOd+Qrgjpr3s7ENBkSrJqAXHW429q8P8fntPKi1p8vqfCaL9e+BAQEBBGsZeJ9f7UG3yDxan/rxfIEGcgICAgICAgICAgICAgICAgICAgICAgICAgxKnKMUfhPG4EE+xS5ubhxfK0O6aDKOIy64iFhznavD5X5i1/8ATi7R9vqKtC95JuTcleLa02ncvp20T9GRh5nArTBbpyVt9S4sJp1Dcv3dZ3DN9XQQEBBGsZeJ9f7UG3yDxan/AK8XyBBnICAgICAgICAgICAgICAgICAgINRlHLrI9Te+d7l5XK/K48M9Ne8uxDRVGIJnbCGjmC8XL+V5F/E6fXSxTlSb/wAhU/8ANz/3O6BlSb/yFP5uf+41DlwvN+8+5d/n5/7jUOqSvldtefgs7crLbzaTTHLidp9qwmZny6+LgLo+tOsJHkWJSuuxp8i/eYJ3jiWTtWoICAgjWMvE+v8Aag2+QeLU/wDXi+QIM5AQEBAQEBAQEBAQEBAQEBAQEEexHlUt/DYdf6ivB/K8+af9qk9/b6iEWJX5x9i4CAgICAgIMOnm7pI4jwW97vPL7iFvevRSN+ZZ1nqt/hmLFosHJp/CZ5q/ccOd4K/8M5ZKpcEBAQRrGXifX+1Bt8g8Wp/68XyBBnICAgICAgICAgICAgICAgICDrqJNFrjzAlZ5b9FJsK9qJS9xceUkr8JkvN7TafbV1r4BAQEBAQEGlytlIk9xh1yO1Ej9PpV3H4+o/Zk8Qny5O/TXy2dDTCNgaOTaecqXLkm9ps1pXpjTIC+H2sKibaNo8i/dcaNYqwyl3rcEBAQRrGXifX+1Bt8g8Wp/wCvF8gQZyAgICAgICAgICAgICAgICAgwstH8F+76qL8h/49nY8oEvxTQQEBAQEHF7wBcmw5yuxEzOocmdI3lfEBJ7nBrJ1XH0XqcfhajrypMuffajOyDkruY0365HazfkWHL5P7J6a/GGmHF0958twoVDvootKRjedwC2wU68la/cuSsFgsAPIv3dY1EQzcl0EBAQRrGXifX+1Bt8g8Wp/68XyBBnICAgICAgICAgICAgICAgICDqq4tJjm84Kyz4+vHNRXs0Ra4tO0Gy/C3pNLTWfTVwXwCD4Sujqlq2N1ueB6V91x3t4h8zeseZaeuxPG3Uzvj7lbi/H3t8uye/JrHhoJ66epdYX3N1D2r0aYcPHjcppvfJOkkyJkNsQ0na3+4Ly+VzJy9q+FeLBFe8+W5UKgQb7C1FpP7oRqbs3r2vw/Gm+T9k+IfNpSxfqHwICAgII1jLxPr/ag2+QeLU/9eL5AgzkBAQEBAQEBAQEBAQEBAQEAlBC8sZxqaCQxta55Bs4i1vQeVYW5FYnTC2eInTlUyR18BnpD+IBra74EBQcngYuTPXHaWkZN13VWE+Jai5B0RY/tUUfjsMfaaeTdjPy7Of1+y4+q0jh4o9Pj91/tjyZRldtkd7StIwY49Q+ZyWn24MhkkOprnHcSvqb0pHeYhyItZucn4Ye6xkOiObl/6UWb8hSvaneVFONM+UooaCOIWY308p9K8nLmvlndpWUxxSOzKWL7EGXk6hdK4ADVynmVPF4189+mrkynFHTCNga3kX7Pj4K4aRSrN3rYEBAQEEaxl4n1/tQbfIPFqf8ArxfIEGcgICAgICAgICAgICAgICAg66lpLXAbSDZclyXnLKVFJFI5kjSHA67javMmJie7zZiYnusrNNSvihnkkBDHEaNxtte+pVceJiJmVWCJiJlomYDqqmR8lhExzrjS5twWX6bW7wzjDa07bqmzWtHhzXPk2fBZ34uefEw2rx6+2fFm/YzwQz03Ud/x3Kt/XDWMdI9O7/8AmJG+C1vosFFf8Vyf+WkacHZDnH6PeO1YT+N5Mf0//H1uHHgab9nwXP8Ap/I/tNw7Y8gTH9Nt5C0p+K5Fv6dG4bGkwxyyO9AV+H8J33kt/wCnz1N9TUzYxZosF7mHBTFXppD5dy1BAQEBAQRrGXifX+1Bt8g8Wp/68XyBBnICAgICAgICAgICAgICAgICDEqcmwyG8kTHHnc0Er5msT5hyaxPlkMia0aIaA0C1gLD2L607pzQEBAQEBAQEBB8JQfUBAQEBBGsZeJ9f7UG2yGf+LT/ANeL5AghmLM4jYnGOmGk8EhzjsBHMpsmfXaqbJn12hAarF9bIbuqHegNH0U85LT7TzktPt8p8W1rDdtQ706J+IXIyWj2RktHtJsjZzpWkCoZpt5XN1O7FtXkTHlrXkT7WXkTLEVVGJIjdvKOUHmKqpeLRuFVbxaNwqzHGMKg1D44pCyNh0bC2s7b7PKPYo8uW021CTLlneobvNpiuWZ74Z36WiwvDjYWAOv4rTBkmZ1LTDkme0uvFecfRcY6Tk1GQjl8l0yZ/VXMmf1VBqjFFY8kuqH6+aw+AU85LT7YTktPt3UWL62I3bO4+Q2N/cuxktHt2Mlo9rBwpnEZMWx1A0HnUHfpKox599pUY8++0p6031hUqEMzk4jkpY2NhNnvJ77mFj/0sM+SaxqGGa81jsr7IeM6uKZpdKXtLgHNda1jq5lNXLaJ8p65bRKY4rziCPvKYXfYEuOwXF7b1vkz67VbZM+u0IFPi2tc7SNQ6976tEfRTTkt9p5yW+1p4AxC+ppXOl1vj1E8/Ns3KvDkm1e6vFebV7q4y1jWqllc5kpYwHvWi2r3Ka2W0z5TWy2mVhZtsRyVcT2ym74yBpc4KpwZJtHdRhvNo7o7nExdOycwQvLAw98Ra5PpWWbLO9QzzZJ3qHHN/jGYzdyqJNJjhqLrDRO/0phyzvUuYss71LJxVnIIc6Ok5NRkI+AK7kz+qvq+f1VC58WVrzc1DvRoj6LCclp9sJyWn2ysn45rYj+cXDla4Cx9y+oy3j27GW0e1oYPxhHWgtI0ZQBdp5fKFVjyxf8A5V48sWShbNWJlPKMdPG6SV2i0C+/cF82tFY3LlrRWNyqzEGcmZ7i2m/DZsDiAXH2qS+eZ8JL55nwik2Iqpxuah994HwWPXb7Y9dvtm5NxnWQkETFw5WusQfcvquW0e31XLaPaz8KY3iqmkP7yVouWnY7cqseaLeVWPNFvKucR4xqpZn6MpYxriGtbbYPQpr5bTKa+W0ynebPEclSx7JjpOZaztWsa9tvQqMGSbdpUYbzbtKcKhujWMvE+v8AagwsQ5TMGSoy02c6miaPSxoPuKyzW1VlltqqlSb6ztK89AszDebZkkTZKh5u4XDW8npVVOPuNyqpg3G5ZlfmtiIPcpXA8gOsfFdnjR6dnjx6QnKuCqyF1u4l45DHdw+CwtitHphbFaPSx82eRZaaB/dgWl7gQ07QBfaPSqsFJrHdTgpNY7qqxTxuf+T6BSX+Upb/AClg01U+PS0HEaTSw25QdoXzE6fMTpvMNYQqKzvmjRjvre7V7OdfdMVrPumObJiM1bNH886W7/tb/wAb/Lb+P/lEsTYLqKS7iNOL9w123jkWN8U1ZXxTVGQVkyW7mvxIZmGCV13s1tJ2kc3l2FWYMm+0rMGTfaWtzyeFBucvnk+nxyfMK0BUqZ91k85KCTZIwJWTgO0Axp5Xkt1brLWuG1mtcNpWlh/D7aKlcwG7i0lx5yq6Y+iulVKdFVDv2neV56BZmZn/AGd7PgVVxvarje0Vzhcfn8/6BZZvnLHL85R5jyNhtqtqWTNJMPYKqasB4GhGf1O1X3ata1pitZrTFazd1ma6ZrbxyhzrbDqX3PHn0+548+kFraN8LyyRpa4bQVhMTHaWExrtLtyPlB0EzJGGxa4Hf5F2tumdlZ1O3omlqQ+Nr76i3SuvSidxt6UTuNqUx/iN1VO5gd+FG4taBsOwE+XYoMuTqn/CHLfqlGIYnPcGtBLibADlWTJPch5s5ZGh07+531ho1n08yorx5nyorgmfLOr81nenuM13W1B2oH0r6njfUvqeP9IFX5Pno5bPaWPBuCL2NuUHlU81ms9081ms92ve4kknada+XysfM54c+4KnjeZU8fzK1FYrRrGXifX+1BpsZ0bpMkwFovoQRGw81qwzxurHPG6qgUKFZ2FM4zGMbFUgjRFg8bLeUBVY8+o1KrHn1GpT7J+XKecXjmafJex9hVNb1nxKiL1nw2G1fT6Cg88Yp43P/J9AvNv8pedf5S+YayUamojiGwuGl5BcXKUr1TpyleqdPQVHStiY1jG2a0WAC9GIiI1D0YjUad6666qqnbIxzHi7XAghcmNxpyY28/4syV/i1UkXIDdu46x8V52SvTbTz8lem2nPBlcYayBwO1+ifWBb9Uxzq0GOdWhMM8nhQbnLfk+m3I9K0UqZZebDCrXgVMzbjWIwfIdvu96qwY9/6pU4Me/9UrRAsq1bprvy3+aVyfDk+Hmt+07yvLeYszMz/s72fAqrje1XG9ornC4/P5/0CyzfOWOX5y1uHKDu9TFGdjngHcvikbtEPmkbnT0PTQNY1rWiwAsAvSiNPRiNOxddVlngya20UzRZxJa7ygax8VJya+JS8ivtWClSrpflAxZHY++vuIHtNvqrurWLa3q1i2pYm+1Qolk5pshNdpVD230XaLL89gb+9Vcem+6nj033laarViCNY7yE2ppnm34kbXOYdwOr4LLNTqqyy06qqJc2xI5jZeegWPmc8OfcFTxvMqeP5laisVo1jLxPr/ag2WSoGvo4GOF2upowR5CwLkxvs5MbVlivN7LE4vphpxkk6IvpDyWso8mCY7wjyYZjwg80DmGz2lp5iLLBhpxilc03a4g84NiuCXYdx/UwENld3SO+sO1uG4lbUzWr5bUzWqt7JGU46mJssZu0j2HmKtraLRuFlbRaNwoXFPG5/wCT6Beff5Sgv8pSTNEB/mOvt7i63tatOP8AJpx/kuRXLRAQU1nbA/yxz6Av7AoeR8kXI+SJZK/Phtt7tH8wWNfMMa+YT7PB/rX26J+io5HpRyPSuI23IHOQFMmeicOU4jpoGjZ3Jp9oBXpUjVYelSNVhsl9vp0V35b/ADSuT4cnw81v2neV5bzFmZmf9nez4FVcb2q43tFc4XH5/P8AoFlm+cscvzl9zeD/AJ0O/sTD84MXyhfC9B6AggmdzirPPP0U/I+KfkeFPKJGtXLv/wAJD5jPmVd/9qFVv9qFUqRKu/NeB/gtt+8332arsHwXYPily3bCDqqfAdfZon4Lk+HJ8PN+UPzZLfvd8V5k+Xmz5WDmc8OfcFRxvMqOP5laisVo1jLxPr/ag2uRHgUtPcgf8eLbq/QEGc1wOwgjya0GHXZIgmFpYmu3hfM0ifL5msT5Q7LubSF4Jp3dzdtDT4Kwtx49MbceJ8KorKZ0T3MeLOabFSTGp0kmNLDzQVrtKWK/e20rbv8A9VHHnvMKOPPfSFYp43P/ACfQLG/yljf5S7MJZW/xamOQ+DcB264v8Ex26bbMdum23oCCUPaHNIIIuCF6UTt6MTt2IOEsgaC5xsALkoKDxtlUVNXI8eDqa31Ra/uXnZLdVtvPyW6rbdOEqMy1cDQPGB3/AK999FzHG7Q5jjdoTPPJ4UG5y35PptyPSuaXw2ee34qaE8PR+TfyYv4mfKF6dfEPSr4hkrrrorvy3+aVyfDk+Hmt+07yvLeYszMz/s72fAqrje1XG9ornC4/P5/0CyzfOWOX5y+5vOPQ7+xMPzgxfKF8L0HoCCCZ3OKs88/RT8j4p+R4U8oka5ZKIzZGY0be4tcPQb/RW63iW63iU1ZRIln5o8stDX07jY6Wm2/LqAt7iquPf0q49/SzVWqEEfxtlptNTSEnv3Nc1g5bkGxWWW/TVnlv01UI91yTzm68956x8znhz7gqeN5lTx/MrUVitGsZeJ9f7UFe47ypM0UkTXubH/hwus0kXJbt1blHyLT1aR57T1aa7D2NKmlNtMyM/a8k+wnYs6ZbVZ0y2qn1BnOpXj8Rj2Hl1Aj23VEcivtRHIr7duUM5NIxp7npPdbULAD0m67PIr6dnPX0qHKVYZpXyO2uddRTO52jmdztY2aDJzgJZiNR70eXbf4Knj18yp49faCYp43P/J9AsL/KWF/lLWsYTewvYXPkHOvh8JVhXHE1INBw7pFfwSdY3H6LbHmmrXHlmqZDOnTW/Kk0uawt7brb+TVv/IhE8U4+lqmmOMdzjO2x74+lY5M027Mb5pt2Q1YsVq5q8OFgNTI2xdqYDtAta/vKr4+P+qVeCn9UsXPJ4UG5y5yfT55PmFcUvhs89vxU0J4ej8m/kxfxM+UL06+IelXxDJXXXRXflv8ANK5PhyfDzW/ad5XlvMWZmZ/2d7PgVVxvarje0Vzhcfn8/wCgWWb5yxy/OX3N5x6Hf2Jh+cGL5Qvheg9AQQTO5xVnnn6KfkfFPyPCnlEjegcIMBoacHYYbH3r0cfwh6GP4QqPHWHnUs7jb8J7i5h9hI96jy06ZSZadMo/S1Lo3texxa5puCNSzidM4nSxMi50C1obURlxH627T6FTXka8qK8j7ZtfnUit+DC4u/8Av3tviuzyY9Q+p5EeleZbyzNWSaUriT+lvIPIAprWm07lNa02nu1hC+XysjM54c+4KnjeZU8fzK1FYrRrGXifX+1Adh6Cso6cSs74U0ei7lHeBfF8cW8vi9It5V/lrNtUxEmG0jeQA2I33UlsFo8JbYLR4RafItQw2dBID5pPvCy6bfTLpn6cI8lzuNhDIfVd2J0z9OdM/SVYcze1EzmumHc47677SPJZa0wWny2phmfK3Mm0DIImxxts1ot/2rK1isahXWsVjUKCxTxuf+T6Beff5Sgv8pb7NZTtkq5GPaHNNO8EHe1aYI3bUvvBG7d2ZinN1LG4vphpxnXofqHtXcmCY7w+r4JjvCGS5LnabOheD5pWPTP0w6ZdtJkOplIDIHknnaQPaUilp9OxSZ9J/hPNwWlslXY21iMfWyox4PdlGPB7ssuOMNADRYDYAq1SCZ1MhyzxxyRN0iwkFo22Ivf3KfkUmY3CfPSZjcK5yJh+ommY1sTh3wJLgWgAG51ncpa0tMpq0mZX9SxaDGN/a0N9gsvRiNQ9CI1DtXXXXPHpNcOcWXJcl5/yxh2oglcwxOOvUWguB9IXnWpaJ08+1LROlkZq8iSwRyPlbo90Is07bC6q49JiNypwUmI3KM5ycPTCpdM1hcyQ370XseawWWak9W2Wak9WzNtkCc1LZXMLWMF7uFrnmAK5hpPVsw0nq2uJXLRBF84WR31NMRGLuadK3Osc1JtXsyzVm1eym6fIdQ94YIH6RNtbSB7VFFLT20iis/S/cg0Zhp4o3bWMAK9GkarEPQpGqxDhlvJ8FQwxTaJvsuQCDzhcvWLRqS1YtGpVRiDN7UQkuhHdI9o0do8hvtUl8Fo8I74bR4Rd+SpwbGCS/mO7Fl0z9MumfplZPw3VTEBkD97hoj3rsUtPiH1FLT6TF2Gosm00ktQWuncwtjA/S6xI1b7Lb9cY67ny2/XFK7nyrpzrknnN1MmWvmfoi2KWQjw3AD0XBVnGjtMq+PHaZWIqVKNYy8T6/wBqDb5B4tT/ANeL5AgzkHxzQdoB3oPjY2jY0DcAE0OSD4UHnjFPG5/5PoF5t/lLzr/KUjzRcdd/A75mrXj/ACacf5LlVq1wfC13hNB3gFc0afWMA2ADcLLo5ICAg4taBsAG5ByQEBB8c0HaAd6D6g+EX2oAFtiD6gICDiGDbYXQcZ3ENcRtDSR7FySXn7LeWah88jnSvDg82Ac4W17AL6l51rTMvOtaZlusi5xKqEBrz3Vo/dt/9l91z2h91z2hI4s6MJ/MpyD5LOWv8mPcNf5Ee4ddZnTaBaGA35C42t6FyeT9Q5PI+oQLLuXZqt+lM8m2xvINwU9rzae6e15t5dGScmvqJWxxi5cfYOUpWs2nUOVrNp1D0BkLJraaCOJo8Fov5Tyn2r0aV6Y09GlemNNgvp9I1jLxPr/ag2+QeLU/9eL5AgzkBAQEBBS+OcKVDKl7443PY86QLRe3Ja3oUOXHMW3CHLjmLN9muw3NDI+eVpZdhY1p2m5Bv7lpgxzE7lpgpMTuVlKpUICAgICAgICAgICAgICAgICAgieIcB01SS8Duch1lzeU+ULG+Gtu7G+GLd0Eynm2qoye5kSDyWb8Sp7YLR4YWwWjw0k2E61u2nd6LH4FZ/rt9M/12+iHCVa7ZTu9Nh8Sn67fR+u3032Sc2lTIR3Vwjb5bEn2FaV49p8tK4LT5WThzDMFG20be/PhPO0qqmOKeFNMcV8N2tGggjWMvE+v9qDb5B4tT/14vkCDOQEBAQEBAQEBAQEBAQEBAQEBAQEBAQEBAQEBAQEBAQEBAQRrGXifX+1Bt8hcWp/68XyBBnICAgICAgICAgICAgICAgICAgICAgICAgICAgICAgICAgII1jLxPr/agqqh/Lj/AI2fKEHcgICAgICAgICAgICAgICAgICAgICAgICAgICAgICAgICAg1uWf0et9EH/2Q=="/>
          <p:cNvSpPr>
            <a:spLocks noChangeAspect="1" noChangeArrowheads="1"/>
          </p:cNvSpPr>
          <p:nvPr/>
        </p:nvSpPr>
        <p:spPr bwMode="auto">
          <a:xfrm>
            <a:off x="566738"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947738" y="5879068"/>
            <a:ext cx="6828344" cy="369332"/>
          </a:xfrm>
          <a:prstGeom prst="rect">
            <a:avLst/>
          </a:prstGeom>
          <a:noFill/>
        </p:spPr>
        <p:txBody>
          <a:bodyPr wrap="none" rtlCol="0">
            <a:spAutoFit/>
          </a:bodyPr>
          <a:lstStyle/>
          <a:p>
            <a:r>
              <a:rPr lang="en-US" b="1" i="1" dirty="0" smtClean="0"/>
              <a:t>Use established EAI Frameworks?   Use Functional Reactive Methods?</a:t>
            </a:r>
            <a:endParaRPr lang="en-US" b="1" i="1" dirty="0"/>
          </a:p>
        </p:txBody>
      </p:sp>
      <p:sp>
        <p:nvSpPr>
          <p:cNvPr id="25" name="TextBox 24"/>
          <p:cNvSpPr txBox="1"/>
          <p:nvPr/>
        </p:nvSpPr>
        <p:spPr>
          <a:xfrm>
            <a:off x="3505200" y="5502354"/>
            <a:ext cx="1155188" cy="369332"/>
          </a:xfrm>
          <a:prstGeom prst="rect">
            <a:avLst/>
          </a:prstGeom>
          <a:noFill/>
        </p:spPr>
        <p:txBody>
          <a:bodyPr wrap="none" rtlCol="0">
            <a:spAutoFit/>
          </a:bodyPr>
          <a:lstStyle/>
          <a:p>
            <a:r>
              <a:rPr lang="en-US" b="1" i="1" dirty="0" smtClean="0">
                <a:solidFill>
                  <a:srgbClr val="00B050"/>
                </a:solidFill>
              </a:rPr>
              <a:t>Options….</a:t>
            </a:r>
            <a:endParaRPr lang="en-US" b="1" i="1" dirty="0">
              <a:solidFill>
                <a:srgbClr val="00B050"/>
              </a:solidFill>
            </a:endParaRPr>
          </a:p>
        </p:txBody>
      </p:sp>
      <p:sp>
        <p:nvSpPr>
          <p:cNvPr id="9" name="Slide Number Placeholder 8"/>
          <p:cNvSpPr>
            <a:spLocks noGrp="1"/>
          </p:cNvSpPr>
          <p:nvPr>
            <p:ph type="sldNum" sz="quarter" idx="11"/>
          </p:nvPr>
        </p:nvSpPr>
        <p:spPr/>
        <p:txBody>
          <a:bodyPr/>
          <a:lstStyle/>
          <a:p>
            <a:fld id="{0819E11B-0FAD-49FB-BD5A-6DFA15527CFB}" type="slidenum">
              <a:rPr lang="en-US" smtClean="0"/>
              <a:pPr/>
              <a:t>48</a:t>
            </a:fld>
            <a:endParaRPr lang="en-US" dirty="0"/>
          </a:p>
        </p:txBody>
      </p:sp>
      <p:sp>
        <p:nvSpPr>
          <p:cNvPr id="10" name="Footer Placeholder 9"/>
          <p:cNvSpPr>
            <a:spLocks noGrp="1"/>
          </p:cNvSpPr>
          <p:nvPr>
            <p:ph type="ftr" sz="quarter" idx="10"/>
          </p:nvPr>
        </p:nvSpPr>
        <p:spPr/>
        <p:txBody>
          <a:bodyPr/>
          <a:lstStyle/>
          <a:p>
            <a:r>
              <a:rPr lang="en-US" smtClean="0"/>
              <a:t>1</a:t>
            </a:r>
            <a:endParaRPr lang="en-US"/>
          </a:p>
        </p:txBody>
      </p:sp>
      <p:sp>
        <p:nvSpPr>
          <p:cNvPr id="26" name="Oval 25"/>
          <p:cNvSpPr/>
          <p:nvPr/>
        </p:nvSpPr>
        <p:spPr>
          <a:xfrm>
            <a:off x="3048000" y="3135868"/>
            <a:ext cx="533400" cy="12954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13"/>
          <a:stretch>
            <a:fillRect/>
          </a:stretch>
        </p:blipFill>
        <p:spPr>
          <a:xfrm>
            <a:off x="762000" y="1739208"/>
            <a:ext cx="1282700" cy="748959"/>
          </a:xfrm>
          <a:prstGeom prst="rect">
            <a:avLst/>
          </a:prstGeom>
        </p:spPr>
      </p:pic>
      <p:pic>
        <p:nvPicPr>
          <p:cNvPr id="12" name="Picture 11"/>
          <p:cNvPicPr>
            <a:picLocks noChangeAspect="1"/>
          </p:cNvPicPr>
          <p:nvPr/>
        </p:nvPicPr>
        <p:blipFill>
          <a:blip r:embed="rId14"/>
          <a:stretch>
            <a:fillRect/>
          </a:stretch>
        </p:blipFill>
        <p:spPr>
          <a:xfrm>
            <a:off x="3200401" y="1740753"/>
            <a:ext cx="1295399" cy="756374"/>
          </a:xfrm>
          <a:prstGeom prst="rect">
            <a:avLst/>
          </a:prstGeom>
        </p:spPr>
      </p:pic>
      <p:sp>
        <p:nvSpPr>
          <p:cNvPr id="50" name="Striped Right Arrow 49"/>
          <p:cNvSpPr/>
          <p:nvPr/>
        </p:nvSpPr>
        <p:spPr>
          <a:xfrm>
            <a:off x="2209800" y="1764268"/>
            <a:ext cx="838200" cy="609600"/>
          </a:xfrm>
          <a:prstGeom prst="stripedRightArrow">
            <a:avLst>
              <a:gd name="adj1" fmla="val 61610"/>
              <a:gd name="adj2" fmla="val 18650"/>
            </a:avLst>
          </a:prstGeom>
          <a:solidFill>
            <a:schemeClr val="bg1">
              <a:lumMod val="65000"/>
              <a:alpha val="17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609600" y="1459468"/>
            <a:ext cx="1524000" cy="12954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124200" y="1459468"/>
            <a:ext cx="1524000" cy="1295400"/>
          </a:xfrm>
          <a:prstGeom prst="ellipse">
            <a:avLst/>
          </a:prstGeom>
          <a:noFill/>
          <a:ln w="381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685800" y="1535668"/>
            <a:ext cx="1371600" cy="1066800"/>
          </a:xfrm>
          <a:prstGeom prst="line">
            <a:avLst/>
          </a:prstGeom>
          <a:ln w="38100">
            <a:solidFill>
              <a:srgbClr val="FF2D24"/>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685800" y="1611868"/>
            <a:ext cx="1447800" cy="990600"/>
          </a:xfrm>
          <a:prstGeom prst="line">
            <a:avLst/>
          </a:prstGeom>
          <a:ln w="38100">
            <a:solidFill>
              <a:srgbClr val="FF2D24"/>
            </a:solidFill>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3429000" y="1383268"/>
            <a:ext cx="1036562" cy="1446550"/>
          </a:xfrm>
          <a:prstGeom prst="rect">
            <a:avLst/>
          </a:prstGeom>
        </p:spPr>
        <p:txBody>
          <a:bodyPr wrap="none">
            <a:spAutoFit/>
          </a:bodyPr>
          <a:lstStyle/>
          <a:p>
            <a:r>
              <a:rPr lang="en-US" sz="8800" dirty="0">
                <a:solidFill>
                  <a:srgbClr val="008000"/>
                </a:solidFill>
                <a:latin typeface="Zapf Dingbats"/>
                <a:ea typeface="Zapf Dingbats"/>
                <a:cs typeface="Zapf Dingbats"/>
              </a:rPr>
              <a:t>✓</a:t>
            </a:r>
            <a:endParaRPr lang="en-US" sz="8800" dirty="0">
              <a:solidFill>
                <a:srgbClr val="008000"/>
              </a:solidFill>
            </a:endParaRPr>
          </a:p>
        </p:txBody>
      </p:sp>
    </p:spTree>
    <p:extLst>
      <p:ext uri="{BB962C8B-B14F-4D97-AF65-F5344CB8AC3E}">
        <p14:creationId xmlns:p14="http://schemas.microsoft.com/office/powerpoint/2010/main" val="40964859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7524307" y="6019800"/>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a:off x="381000" y="4038600"/>
            <a:ext cx="8229600" cy="18288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214" name="Picture 22"/>
          <p:cNvPicPr>
            <a:picLocks noChangeAspect="1" noChangeArrowheads="1"/>
          </p:cNvPicPr>
          <p:nvPr/>
        </p:nvPicPr>
        <p:blipFill rotWithShape="1">
          <a:blip r:embed="rId2">
            <a:extLst>
              <a:ext uri="{28A0092B-C50C-407E-A947-70E740481C1C}">
                <a14:useLocalDpi xmlns:a14="http://schemas.microsoft.com/office/drawing/2010/main" val="0"/>
              </a:ext>
            </a:extLst>
          </a:blip>
          <a:srcRect t="27018" b="22623"/>
          <a:stretch/>
        </p:blipFill>
        <p:spPr bwMode="auto">
          <a:xfrm>
            <a:off x="5572125" y="4340523"/>
            <a:ext cx="2124075" cy="1069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944" name="Title 1"/>
          <p:cNvSpPr>
            <a:spLocks noGrp="1"/>
          </p:cNvSpPr>
          <p:nvPr>
            <p:ph type="title"/>
          </p:nvPr>
        </p:nvSpPr>
        <p:spPr>
          <a:xfrm>
            <a:off x="458788" y="152400"/>
            <a:ext cx="8609012" cy="1143000"/>
          </a:xfrm>
        </p:spPr>
        <p:txBody>
          <a:bodyPr/>
          <a:lstStyle/>
          <a:p>
            <a:r>
              <a:rPr lang="en-US" altLang="en-US" dirty="0" smtClean="0"/>
              <a:t>Example: </a:t>
            </a:r>
            <a:r>
              <a:rPr lang="en-US" altLang="en-US" dirty="0" err="1" smtClean="0"/>
              <a:t>getCustomerSummary</a:t>
            </a:r>
            <a:r>
              <a:rPr lang="en-US" altLang="en-US" dirty="0" smtClean="0"/>
              <a:t> using EAI Server Framework</a:t>
            </a:r>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4" descr="data:image/jpeg;base64,/9j/4AAQSkZJRgABAQAAAQABAAD/2wCEAAkGBxQSEBUUERMWFhUXFRYWGBgYGBsbGBgVFxoXFhQWGBYZICghGBooHxgXIjEhJSorLy4uFx8zODMsNygtLisBCgoKDg0OGhAQGyslHyQtLiwuLCw2LCwsLCwsLCwsLCwsLCwsLSwsLCwtLCwsLSwsLCwsLCwsLCwsLCwsLCwsLP/AABEIAJYBUAMBIgACEQEDEQH/xAAbAAEAAwEBAQEAAAAAAAAAAAAAAwQFBgIBB//EAEkQAAIBAgQDBAUIBwUGBwAAAAECEQADBBIhMQUTQQYiUWEUMnGBkRUjQlKSodHwM1Rik7HS0wcWU8HhFyRVcpSyNERjc6Kj8f/EABkBAQEBAQEBAAAAAAAAAAAAAAABAgMEBf/EACkRAQEBAQABBAECBQUAAAAAAAABAhEDBBIhMUETkVGBodHwFCIyUnH/2gAMAwEAAhEDEQA/AP3GlKUClKUClKUClKUClKUClKUClKUClKUClKUClKUClKUClKUClKUClKUHi/dCqzGYUEmN4AnSqT8XtiMwYE9Cuo1K6x/yn4VcvglSFiYMTtPSR4VjX1uT66F1EE8ssFY6wMq6SCpM+PSaC+eK2woZiQDAEgzJGYCB5T8DUuCxq3ZyzoFOojRhIrMS5dzHWFzNHzZkiO4dE01iesA+UWMM1wghSoIy/RjcGTBUGJ8h1E9aDUpWRiL9yz85euqLQKLsSSWIRVACyWLMo03JEAbVL8t2v/V/cXv5Klsn2NKlZ3y3a8Lv7i9/JVzC4lbiLctsGR1V1YbFWEqR5EEGksv0JaUr5NUfaUmlApSlApSs/FYy4pIW0W1gbgDTQltZnyGnWg0KVl4jiNxT+imdF1OpOgG3v22r36dcAabJkbAE697LuV8O9pOlBo0rOfiDgmbJgdZ6azGmuo0E6yPGK0BQfaVSx2Na2dELCBsDuTljQH8+HWL0+5lJ5J0MRrMQuoGXXUn4e6g0qVl2OKO2otHL4jMZ1An1f+b4fD23EHD5eS0SRm16bHReuvXw9waNKixFwqhKiSASBMTHSYP8KptxMgkcp9FzdI3AiT11B9k+EUGjSs0cUOvzTyJ0HhMA6xuCDHt8Nfd3iBWPmnMrPSAfAk7e2gv0rNu8Vygk2n06AAnQwYgxtr929T4HG8zN3SADAOkNvJEHbTrQW6UpQKUpQYvDmF5iyXWgNniIlWJKag6rod/gKk+TrsAc9vNtZ08BMa+NRuWt3ciAIGcMSqrrmME/kVXxHZy62NGJGOxKKEVOSmTIxVmJZwylTMgaKDpv4Boiw6n9IxGZTs3qgd4dQZbXxExMACormHYDS64JyrIRz13InckiT5HpNc9x/wDs89KxNy/8o421nIPLtXcqLChe6Om0++qC/wBlcEH5V4gY6G9IPkR1FB2jcOeI579Z8xEAb+32z5CvXFMe1o21RFdnJHecqAFUsTIVvDwqb0VsuUXX2j6PhHVZrj7PCDgFw64nH3r4zOM190UA5G9VvWE+Bc7Vjy6ucWxL9Ohbid8CTZsgf++39GqadpnIciypCPlYh7n7JJUtZCuIYQQYPjVPCYvCpM4tLhLs4Ny+jZcxkKmvdUbDr5ms29xG0y4lRfYl7vczX7bAgi2ALKK0hCQYBE5ix6ivDj1Hkt5XOarp+1Xaa3gLQuPbu3ZdUCWVDvLmEOUsNC0LPiwHWqvyzctC45swzvmKMwzJFmwcrFQwLa9CR4TUnH+OLw6yLl20zq1xVmyhY66tcddSIAJmTMbyQKs4dUxM3bTWyjZSGAY5wUUhpVxO8bdAK9+pbOS8dKju8eYNcHKByTBzHWLipr3dNGn3VLwzFvcdnCKJtpILno94ad3XaffUvyX5p9l/6lfcCFt3HQ5QcqNIkSDnABzMdsp69amc6l+b0krme0eJxpZ0vWLS4YYvAcu4H75/3jCn1dc3fkSQkDXvRrtM1zMIVMsayxBnpHdOlUu1/ErF6y+GTEJzhfwgZVcc22WxFgq4WZkSGBgjTWdRXNcfsNhMmfG49g+aCrWtMsaGVG8/ca8nqse7cn5c9ztdZdfEcxMiWsmZc5LtmCw2YqAkEzkiT1O1VezxHoGCHNa2fQsOdFJ05a6zsPD4eVYfAsA2Ktm4mOxyAOV7zWpMAEkQp01j3Guz7K2l9AwoyiPRrAjfTlrprJj21fS59t1FxOPuCt8zvreZlgL1EnuMzAzpMHppm02r6eF3C2Y32+8eMaZo6np4eArTRABAAA8q9V7XRm3OHXC0i8RpEQ0dP2/L2677zcw1oqILFvM+wT98n3xU1KBSlKBWNxi7btMGdrgLFoFu3cuNOUAkC2rFYgaxGsda2ayOLTzrW21zp5LWPJr25ukt5Os35WsgyHxe+gOGxZG8wZt94dI8D0r5guK2kKzdxRGZR38NiQuvcALMkAEsCSevgNvtpQGuekshJbuZgAotwAFWR4gk7mT4ZarYgXclzNk5Wa1ydGzj5zvZ50y+rlAjTevHn1erecjnN12VKgy3Prp9g/z0y3Prp9g/z173VS40wQC4zXIlVypMszNC9RG8TpWVaxDSSwxJkMIgbEQD6++58JOlU2w/EFLHGXsO9k4tTaVLbcwWzeBthnkKIECMrHT1q0cRavm0wt3FW4R3WZcwBgawMukyY++vJ6jz68epJz+bGtWKt7EfRIxAEGBoDrpEC4NAD7dfZXTcP/RqQxYMMwJmYbvDfXQED3VztxXAQXGDPAzFRkVjmGvLLMT7JMHWtjhK3PR7XeT9Gn0D9Uft108Hlu52/wCfN/suddXMXaLIQrZTIIPhBB6eyK5q5x2wCZvYiYywLGJyd1zJBCd7bLnB1AnWrXGMPxE4iycLew62gH5wuW2aSSuQqqsCSIb6SjXr08cAuhbEM3e09UwSczagE7T46eOldNW9ki1Fb7Q2VYFrt87H/wALihoABtkgzGp9sVt8M4rbxAY2i3dIBzW7ls6jMCBcVSQQdxpWTwa6QRzGgZLUZTH14L9T0203nSpOAhjcvFWWIs7qT9DxDCs43bzv5SV0FfAKhy3Prp9g/wA9Y/HrHEGaz6Hew6AMebzbbEFI0hQ0kz4Mvtrq0sjjoPq2bxEkSFWDBiRLbaVHf7RogBe1dUFgoLZACzaKol9SegrMsWcQbFvl3baMGlybRYMJbOFHMGSTqCc0edV+Jygtm4VBN62AzWHvgkt6qZW+bJ+tCgbxXz/9Xv3c+P6uXvvXTYHiqXQ5hlyRmzgDQiQdCQRWWvBr1ziC4m5iH9HVDy8N6oW6YXmNljOMuYhXkqTOmwcI/T3S/q/NRoVAaDBKnUdInr7q6Ovb49XWZa6S9hSlK2pSlKBQilKD5lplr7SgVicSsuX7q3QBcDyhtgN3VXKc7gzI8CNdj026gxWGFwQSR7I8Cp38ialks5Vl4xmsXCbxy4j52I71mEgRp85+GnnrVzhWHYEm4jCEtoDcyFmK55PcZvrDevVrgttSsZu700g97NqAIPh7AK0qkzJ8wttcz2g7N2Ya/ZwqNiDewzs6qvNK271kvDtEDIh0BExVDtFw5sXaVDZvoVcMGyoehUiOYPH7hXa0rG/DNamvzGLnt65HgeGbDWFtCxfbLmJbKgksxYmM58fure7PYdreDw6OMrpYtKw00ZUUMNNNxWhSnj8UxbZ+SZ4gxOMS2VDtBbb7p9g1Gp01FVr2KuhjFqVEwfL2CSdZ8NCK+cYsKQjsubK3iQIIPrR9GQszI0qniL+Jv4W6cK9tL2Ui2WUwHgFS0k6a66H311aXBi7062wB5nc5WIE7DULr+15V4fHXRsitvBnLsFiQSYkk/ZPUiszGYPijYHImJwy4zMsXFtMLYUEZgQ5fMTrrA9grnPkPtF/xHCfuR/SoO4tY26zActY0k5piTDCB1Ag6x6wiYNaVcx2M4fxG0bvyjiLN7NlycpAsETmJARdfV1JOw2jXp6BVPiPDLd8LzM/dJIKXLls66HvW2UkeW1XKUGN/dmx9bEf9Xif6tfR2ZsSCeeYIaGxOIZZUgiVa4QRIGhEVsUrPtz/BOFKUrSocXhEurkuKHWQYYSJBkH2ggGqfyBhv8FPhWlSpyDN+QMN/gJ8K0EQKAAIAEADYAbCvVKvArGPZjDyf0wkkwuJxCqJMmFW4Ao8hpWzSpZL9jG/uxY8cR/1eJ/q1c4bwy3YDcvN3iCS9x7hJAgd64zGPLartKTMn1DhSlKozm4DhiSTZSSSTp1JkmvnyBhv8FPhWlSpyCrhOH2rQYW7aqG1aBvpGvjpWMuMxlviAtNZBwLW4S6pLOt3RoujTKkZlEA9JbWB0dKo8hgdjtvXqsHD8vD3bsZmJIMaaJBeTtOrPqZO3UmfPEuLYxMVbt2cCbtllm5c5qpyzJGxnPp0GtB0FK4jtPxPi6YkrgsDavWQqw7XghLESwy8wbHrFY9zivaAgg8Lsx5Yn8LtB+n1BjMbbtANddUBOUFiACYJgT1gH4GosJfuG2he2QxRSwBEBiAWABPQyPdXKWeK4u+1j0vBejRiWCHmq3MHIxENkGqew1nevbm3+CW8jpfl/DfrFr7Yr43aDCjU4i19tfxrLxeJxC2wbVlLj5gCrXOXCyZMgONBHjUfGLg9CvE3PnMlwZJXaSIiJjL199eXHqNatnJ+7M1a6uqOI4xYtsUe9bVhEqWAIkAiR00IPvql2j4nibNkNhcIcRczqOXnVJUzmOcyFjxOlVOFXXZ8Q1xOW5vIWTMGyn0fD6Zhoa7eby/p49y6vJ1qfL+G/WLX2xUuF4tYutkt3rbtBbKrAnKCATA6AsuvmK4TD27vyqbPpF021XnZS7ajuwm+2Zh7hFdQjkYy1AJ+Yv9R9fD+Nc8+ot3nPPtPf88bmIvrbUu7BVUSWJgAeJJ2qj8v4b9YtfbFYHaDiuLNy9Z9CPowVD6RzVEElSV5Z1f2irWIxOIFyFspy8s8zmEsGk93lZASIgyD12Na8/nvjskhrXGr8v4b9YtfbFW1xSG2LisChAIYagg7RG8+W9cpbQtig0BiLLAt6Q6sO+py+jqoHnnInQDrV/hl9/RywtlntrcKJI3l8jRMktG/SSN5l4fN+pbOLnXXrsz6aWvPxA21m5ks2rcZBaGzljqztMEE6ZBAEmtC5xQITmRgJIBA3IbLt7fCf8hiWbt/FYUXMdhjhGUjui6tyVYhWOg7pjbqPjOviOKPyLr2LTO6o5RZHfYKSi7zqRFehpOnE1LQA0+4/Rz6QddPDrUdzi6r6ynXQFSGBPgDPmPyDWT8rcQfh73BgBbxfdyWGvKwaWAJLqRl7smCa5v5X7Qf8Lsf9SP6tB3g4sucJleSY2EaEKdQfE/dWhXJdjMZxF7lwcQwiYdcqlClzmZmmCPXbLA8ta62gUryzgbkD8gfxI+NfDdUCcwjxmg90ry1wASSAB1mi3AdQQffQeqV5zjxH5/8Aw/CoscRy2liv7Q3Uz3SB11jTrQTzSa54hD3UxFwbLGV50LHfSTl7s+CzU+AKm6Mt520nIQ4AjeZ21I0PlQbU0msxeFET88+ojc7anTXTf86ELvCmIAF5xBk6kz/8tBtp5eZoNOaVVw2EKtmNxm0iCTHTWCd9/j4QBaoFKUoFKUoFKUoFKUoMzG4R2csACIgAk66HwI6mNTsx9/sXMRp3U8/u273367HTadClBRm8QuwMCdNJnvSJnaIAPjrtUa3MST6tsCfOYgnefHKPfPlWlSgrYE3CvzoAadl2iB5nrNQcZwa3EBZnXlk3AyRmBCOp9YEHusw1HWtCosUYRjmC90947LpufIb0s78DnGtIDBxWImUEDkGS5VVAItxuw+/wpZwCXwU9IxJDZ0IPJggaPqqSBBHh6w6zF1bjTpi0MnxQ7ghRERq0H3EddPgZ3ZMmJtk5T9XM2pJgAbRGn7Nc/wBLH/WfsntjYv3ciMx1ygnTfQTpXN4sW+cx5mItm532CcuJUC2dHUsDFtfL763bFu4FbO8kjTQaHXy1+juOh9lVTYxMaXVB16CJnQ+rtHT7/DdzLOVWXiMKiPDYjE5tBIFknUBtYt7fgamwot2rvMa5fdlmyA/L0zlSYCKJ1tgTV+5YxAQ5bktpGgHSDuD/AJ9fGpbtq9JyuBqYkDadB6vh/Dz0zPHiXskTkS4qwt+yVJIV1Go0YTBBEzrtVH5CP61iP/q/pVJ6LiO9F7qCsqNBlUMPV+sCR/zeVX8OrAd8yZOvlOnvq6xnX3OlkrFfsurOHa9dLhSoYrYLBSQSoY2pAkAx5Vp2cCEtqqsZQQGOpPjmiAQeo08ogRcpSZzPqHHPdmu0QxvpFu5ZuWLlpyjW7gIY22ByXRt3GhwD+ya0reJs2swDZY3knTXLudtf4+dQ8esMUDJc5cGCZIgMQMxI6DfKdD12rzxDiVi3avXipflo9xsqGTkXMRmiJhRuY0FaVa+VbWvfAgwSZAnwk6E/gakfHIBJOkAzBiGMKZA6nauYXtNhzgHxdrCYkquQ8v0dkukswUFAwyvGYklSRE1z7f2mWzvwziOgA/8ADpsNhQfox4jaG7jQkb9Rv8IqaxfVxKmR41yHY3tFbxz3E9DxFkKob/eLSoDPdISPW21nyrsUQAQBFBFi8ItwQ4kb6EjWCJkdRMjwIB3FYnaJsJg7LYjEtkthtTlJE3DljKikmZjb+AjoqixGHW4uW4qsvgwBGm2hoPzmx/aZwZAcuKiSDPJvTIMg/o/GN52FbfZvjOA4jzGsXOYLZGY5biASSwJ5iiTJbUeU7Cui+R8P/gWv3a/hU2GwNq2SbdtEJgHKoWQJiYGu5+NBUw9jDo+ZXQHT6Q6Lk/gBptpO5NZnFu1mEjE2ExNr0i3bf5skBi3L5i5Q2lzQg92fuNdNWXxHg9tkxBt27YvXrbKXygMxKZFzOBJAED2CgyWtoB371wQJJLEDQBtyIJ1B0rzwopiRnwuIa6sDvre01J0kA6iDI6VbSxfH/l0kgAnmDXSNe7rX1bN8bWANAO7egQJgQB5mvnYz5e/7vdz/ANcpNfnqbs9jwbHzl2WFy6O+wzZRcYKD7BAqta7UWcXaJwGIt3WXV1UrzFTWTy3grrHrDaetaPAMK1qxlcBTnutAbNAZ2ZRm6mCKmwvC7Nq2bdm2lpDOltVUa9YA3r35+p11ixYzZVzxmgZo2zRrHlNSVl4HBPYkyGBCggDXSdR477fk6SOCAQZBrQ9UpSgUpSgUpSgUpSgUpSgUpSgV5u2wylSJBBBHkdDXqlBWGBt75RPd1690sV18izfaNerWERTKqAYj8/noKnpQKUpQKUpQKUpQKUpQRYmwHQqdiI9ngRPUb1HgsELQgEkecf5CrNKBSlKBSlKBXyar47DG4AA5SNZHU9AZ3XxGntFU72EZZLX2CynUiQMuYSWgZjI9h8YIDVr5NYuZIA5w0UCc65pAjfmbdYM6zrTC2TcDBcQ2YE6hgd4ymFYwB3hrv7hQbdebhMGNTGg868YWyUUAsWOup3Mkn/Oq/FcSFsXmENktuSs9QpbKY1Ej+NBWF6+Ik2z59NpJJkb76Cvdu7eP0kkkeEAS4Ox1aMnlM1lphH0YckHQyLbDXTWBcjoOnSvq2WW4GHJzjb5pyRoV/wATTr7a4T1PivxL/S/2Z98alv0mBJScupj6UdIO3+vv+BsTnOiZYEDz1nrt6vunrEycFxhu2s7ROe4srIBCOyAgEmJAB3pxLH8u0HtgOCRqD3QNTmJAOmke8V2l7OtLWFz5BzIzazG2+ke6K8OhQ5lEg6so/wC5fPxHX27yWHLKpIKkgEg7gkTB8xUlUeUcESDINeqx+0PE1wVl75V3Uam3bUs7MdsgHXx6RJ6GaNh7d/D279q+RbvKLilis94Sdysb6joQPCg6alYBt25EXdO9mBdDmzLl173+VTcMwCFEK3GIUAesp1UADMUkE6T7ST1oNmlZ78KUgjMwnSRAMa9Y1Ou510FR3+Fp9K44Gi6tAJ2+JOvmaDUpWDx3iF63dRLLW1Bts7F0Z9ntoIysIAzknQ+6o7V/FkA86yJAMchvCY/TVx358Y+2bqT7dFSucGOxCsma7Zccy2jKtplMOwXfmmDrO3Sujrfj8mdzuVl6UrI45jbipbOHe3LOwJZS4hbdxyBlZYMqBOvXSqOIxOMQkNew8hWbSy+uWNpuCRruJimtyHXS0rlsZj8ZbttcN3DsoDHu2n72UZoBNzY+ImupqzXVKVDiL4VW1GYKWidYHl4Vi4bH4l0VpsDMoaMr6SJj1qzvy4x/yqXUn26ClYC8QxJjW1B2JtXQDpO5MbVZweMvOh0Uut0o2XQFQJnvHTceP4M+XOryfZLK1qVnW718xNtRvOvw0n8d6jN7E5T82siYII11ABjNppJif9eitWlUFvXcygqIIE7SDmIb6W0Qdj9+l+gUpSgUpSgUpSgUpSgVmdoeBWcdYNjEqWtsVJAYqZUyNV1rTpQcB/sb4T+rv++ufzVv9mOxuE4eLgwiMguRml2badiTI91dBSgh9FX9r7bfjXMcV7G4ZXxeLS27Ym7ZcTzHO1rIqhAYPqjcGutqLEMwXuCTpHvIBO46edBy3OsmZ5veWDFu4p1CqdVQH6I3NOEXbWFTJYNzLAEXExFw6Fj6z6x3ttvCtz0y6JBsyQCZBMEjNAGh3ga+fsn02Lu5ZFmTrpm8FzDWOp7u29eXPpvbezVYmOflT7M4cHDyc4+cvb50kcx4OQkQCNai7P8AY7DYG26YVWXPOYs7vJPUqTHwir4xl6P0AJBA9YiRrLDu+X318bH3ZMWDEwNT56+r+fhPpk5ONnD8PcJY3i2yx3o8Z0Q+yrvoq/tfbb8a92WJHeEGTpvsY3+/30u3AoJOw/PvqjmO3vZxMXhOXk5lxWFy0j3Lio11VYLmKHNADMdCNtxWdhP7OsPiMBhbXELZe5aV3OVyoW5fIuXlGQ6qDAG/qzqSSezsWzOdvWOw+qvh7ep/0FWKDgP9jfCf1d/31z+aun4B2aw+CsCxhlZLYZmAzudW31Jk7VsUoIfRV/a+2341ncf7OWMZYaxiA7W2KlgHYTlYMBM7SBWvWfxZoA+cKRLaAmY01gHTvbeJHhQYeP4cuGeylm3c5S2mUZRduZSLllgMwDMDCmJ8KgxOGw95bYv4a65tsrr/ALvf0dVKgzkk6Md607NwkgtfIBKgBVcyTLZdR4D4anfWLOdC2KMhTIVXMyVdW1P1RG2zeVcN+Cbve1m5lQ3MtxkC278m7bJm3eVQFuZ2MsAq7sa6X0Zf2vtt+NY9zEd9ybzAKxlQjGQGPWdtAugG2m8mThlosZGIdoaYKldM2g1O3cIn8TO/H45icl/dZOMS92Vw+BPNw1q4Xu3rjXCDduEl7d3UoswMxAkL4VPxLGc+c9m9lysAvIvxmOWCfm56HXpppOtb3FLigoCzAkkjKdSAIYQCCfWG07T0rPLdxs19wJMmDoGhYGVpAUsZYH/t0use7vyWdZ/Fsa16y1sWr5JVgs2bwMsuUAsbYHXckf511Xoy+Lfbb8ay8O4LKBfZjm2CsARAMGTp1+1HgK0MHhmQtmcsDEAz3d51JM7/AHVZnl6cYvaDsfhsTcXEXUd7tq24t/OOIJkzAMk+3TyqnhcTaNq1m5sqqGMl4QwWNe75nSuwpXPy+GeTnzziaz1zI4uCqKVICxqEukmFI25Y/jXrCODaYlXhsQ8d0qYKETDLIGh1MCY1FdJSrnxc17re3nFk+eubS1bMlQ2YWyQQQTILQQYGozbzGgAkCpVS1duZfnFnSNANp0O8Qv41v0rqqgeEpMyZEa6dCTB0131ner9KUClKUClKUClKUClKUFbHJcIHKbKZk6AyIMDXbWNartz53SMw6EnLJkQI12Hs860aye0/CXxWGazbxFzDMSp5tow4ykEgEEaHbeg93HuwIJByr9ExmB7xIy9R4edebb4hgYZJDEaq22hXcCd9fYK4v/Zpiv8AjmP+2389dH2R7MXcGLnNx1/FZ8sG6SSkT6uZmHXw+NB0GED5fnCC3iBHs0qLitwLYuMxICozHLvCjMQNR4eI9oqTkN/iP8E/lrleK8Avo2NxDY++bT2nIw8Jyxls5CCWBIBILdzJv11kJreKfcYfFbzrcsnQzp+m8/uHsqTC4x0fN6NiiIgA3LJA26c6NI09pqXkMQYuFZXSBsYAG8jcE7DevHCrDWljEMcS2VRzClpSSC090QBuNq+dj1WtXlsn7uU3a2uF47nW8+Rk7zqVbLmBRmQzlJG6zoetesfjVtKGYEycoCxJME9SBsCdT0rL7M2D6P67LF28IGWBFxx1U1V4F2bvWLDW8RjLuMkGFuqmUHcQSC5PTvOR5Cvfm9krq6OzdDqGXZgGHsIkVDb+cIb6I9Xz/b9nh8fCKeBvXL0rcTIoCn1SuYGe7B6aa/DrprVoKUpQKUpQK8PZUkEgEiYnpO9e6UEXoyfVX4Dz/E/E18OFT6i/AeX4D4CpqUEL4VDEqDBn3+fjvXu3aVfVAE7wI/O5r3Sg8sgO4mvC4dRsoG3QdNqlpQRrh1BBCqCNtBppH8NKkpSgUpSgUpSgUpSgUpSgUpSgUpSgUpSgUpSgUpSgUpSgV8dQQQRIIgg7EHcEUpQZv93sJ+q2P3SfhX3+72E/VbH7pPwr5SgvYbDJbUJbRUUTCqAqiTJgDQakn31LSlApSlApSlApSlApSlApSlApSlApSlApSlApSlApSlApSlApSlApSlApSlApSlApSlB//9k="/>
          <p:cNvSpPr>
            <a:spLocks noChangeAspect="1" noChangeArrowheads="1"/>
          </p:cNvSpPr>
          <p:nvPr/>
        </p:nvSpPr>
        <p:spPr bwMode="auto">
          <a:xfrm>
            <a:off x="414338"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9" descr="data:image/jpeg;base64,/9j/4AAQSkZJRgABAQAAAQABAAD/2wCEAAkGBxISEhIUERAVFRIVEBUSFBQSFhUSFRUYGBcYFxcVGBQYHCggGBolGxUUITEhJSkrLi4uFx8zODMsNygtLisBCgoKDg0OGhAQGiwkHCQvLCwsLCwtLCwsLCwsLCwsLCwsLCwsLCwsLCwsLCwsNCwsLCwsLCwsLCwsLCw4LDcsN//AABEIALEBHQMBEQACEQEDEQH/xAAcAAEAAgIDAQAAAAAAAAAAAAAABgcEBQIDCAH/xABFEAABAwIBBgcOBgICAgMBAAABAAIDBBEGBQcSITFxFTRBUVST0RMiMkNhcoGCkaGxssHCIzNCUnN0FEQk4VOSNWLxFv/EABoBAQEBAQEBAQAAAAAAAAAAAAAEAwEFAgb/xAAtEQEAAgIBBAICAQMDBQAAAAAAAQIDEQQSITFBMlEFExRCUmEiM3EVIzSRsf/aAAwDAQACEQMRAD8AtbIeSKc01OTTQkmCMkmNn7B5EGbwNTdGh6tnYgcDU3RoerZ2IHA1N0aHq2diBwNTdGh6tnYgcDU3RoerZ2IHA1N0aHq2diBwNTdGh6tnYgcDU3RoerZ2IHA1N0aHq2diBwNTdGh6tnYgcDU3RoerZ2IHA1N0aHq2diBwNTdGh6tnYgcDU3RoerZ2IHA1N0aHq2diBwNTdGh6tnYgcDU3RoerZ2IHA1N0aHq2diBwNTdGh6tnYgcDU3RoerZ2IHA1N0aHq2diBwNTdGh6tnYgcDU3RoerZ2IHA1N0aHq2diBwNTdGh6tnYgcDU3RoerZ2IHA1N0aHq2diBwNTdGh6tnYg6Rk+k09D/Hh0rXt3NnYsYz0nJ+uJ7ju4GpujQ9WzsWwcDU3RoerZ2IHA1N0aHq2diBwNTdGh6tnYgcDU3RoerZ2II5i/JdO3uVqeIeHsjYP2+RBI8g8Wp/68XyBBnICAgICAgICAgICAgICAgICAgICAgICAgICAg1WWMrtiBAN3kahzLzOd+Qrgjpr3s7ENBkSrJqAXHW429q8P8fntPKi1p8vqfCaL9e+BAQEBBGsZeJ9f7UG3yDxan/rxfIEGcgICAgICAgICAgICAgICAgICAgICAgICAgxKnKMUfhPG4EE+xS5ubhxfK0O6aDKOIy64iFhznavD5X5i1/8ATi7R9vqKtC95JuTcleLa02ncvp20T9GRh5nArTBbpyVt9S4sJp1Dcv3dZ3DN9XQQEBBGsZeJ9f7UG3yDxan/AK8XyBBnICAgICAgICAgICAgICAgICAgINRlHLrI9Te+d7l5XK/K48M9Ne8uxDRVGIJnbCGjmC8XL+V5F/E6fXSxTlSb/wAhU/8ANz/3O6BlSb/yFP5uf+41DlwvN+8+5d/n5/7jUOqSvldtefgs7crLbzaTTHLidp9qwmZny6+LgLo+tOsJHkWJSuuxp8i/eYJ3jiWTtWoICAgjWMvE+v8Aag2+QeLU/wDXi+QIM5AQEBAQEBAQEBAQEBAQEBAQEEexHlUt/DYdf6ivB/K8+af9qk9/b6iEWJX5x9i4CAgICAgIMOnm7pI4jwW97vPL7iFvevRSN+ZZ1nqt/hmLFosHJp/CZ5q/ccOd4K/8M5ZKpcEBAQRrGXifX+1Bt8g8Wp/68XyBBnICAgICAgICAgICAgICAgICDrqJNFrjzAlZ5b9FJsK9qJS9xceUkr8JkvN7TafbV1r4BAQEBAQEGlytlIk9xh1yO1Ej9PpV3H4+o/Zk8Qny5O/TXy2dDTCNgaOTaecqXLkm9ps1pXpjTIC+H2sKibaNo8i/dcaNYqwyl3rcEBAQRrGXifX+1Bt8g8Wp/wCvF8gQZyAgICAgICAgICAgICAgICAgwstH8F+76qL8h/49nY8oEvxTQQEBAQEHF7wBcmw5yuxEzOocmdI3lfEBJ7nBrJ1XH0XqcfhajrypMuffajOyDkruY0365HazfkWHL5P7J6a/GGmHF0958twoVDvootKRjedwC2wU68la/cuSsFgsAPIv3dY1EQzcl0EBAQRrGXifX+1Bt8g8Wp/68XyBBnICAgICAgICAgICAgICAgICDqq4tJjm84Kyz4+vHNRXs0Ra4tO0Gy/C3pNLTWfTVwXwCD4Sujqlq2N1ueB6V91x3t4h8zeseZaeuxPG3Uzvj7lbi/H3t8uye/JrHhoJ66epdYX3N1D2r0aYcPHjcppvfJOkkyJkNsQ0na3+4Ly+VzJy9q+FeLBFe8+W5UKgQb7C1FpP7oRqbs3r2vw/Gm+T9k+IfNpSxfqHwICAgII1jLxPr/ag2+QeLU/9eL5AgzkBAQEBAQEBAQEBAQEBAQEAlBC8sZxqaCQxta55Bs4i1vQeVYW5FYnTC2eInTlUyR18BnpD+IBra74EBQcngYuTPXHaWkZN13VWE+Jai5B0RY/tUUfjsMfaaeTdjPy7Of1+y4+q0jh4o9Pj91/tjyZRldtkd7StIwY49Q+ZyWn24MhkkOprnHcSvqb0pHeYhyItZucn4Ye6xkOiObl/6UWb8hSvaneVFONM+UooaCOIWY308p9K8nLmvlndpWUxxSOzKWL7EGXk6hdK4ADVynmVPF4189+mrkynFHTCNga3kX7Pj4K4aRSrN3rYEBAQEEaxl4n1/tQbfIPFqf8ArxfIEGcgICAgICAgICAgICAgICAg66lpLXAbSDZclyXnLKVFJFI5kjSHA67javMmJie7zZiYnusrNNSvihnkkBDHEaNxtte+pVceJiJmVWCJiJlomYDqqmR8lhExzrjS5twWX6bW7wzjDa07bqmzWtHhzXPk2fBZ34uefEw2rx6+2fFm/YzwQz03Ud/x3Kt/XDWMdI9O7/8AmJG+C1vosFFf8Vyf+WkacHZDnH6PeO1YT+N5Mf0//H1uHHgab9nwXP8Ap/I/tNw7Y8gTH9Nt5C0p+K5Fv6dG4bGkwxyyO9AV+H8J33kt/wCnz1N9TUzYxZosF7mHBTFXppD5dy1BAQEBAQRrGXifX+1Bt8g8Wp/68XyBBnICAgICAgICAgICAgICAgICDEqcmwyG8kTHHnc0Er5msT5hyaxPlkMia0aIaA0C1gLD2L607pzQEBAQEBAQEBB8JQfUBAQEBBGsZeJ9f7UG2yGf+LT/ANeL5AghmLM4jYnGOmGk8EhzjsBHMpsmfXaqbJn12hAarF9bIbuqHegNH0U85LT7TzktPt8p8W1rDdtQ706J+IXIyWj2RktHtJsjZzpWkCoZpt5XN1O7FtXkTHlrXkT7WXkTLEVVGJIjdvKOUHmKqpeLRuFVbxaNwqzHGMKg1D44pCyNh0bC2s7b7PKPYo8uW021CTLlneobvNpiuWZ74Z36WiwvDjYWAOv4rTBkmZ1LTDkme0uvFecfRcY6Tk1GQjl8l0yZ/VXMmf1VBqjFFY8kuqH6+aw+AU85LT7YTktPt3UWL62I3bO4+Q2N/cuxktHt2Mlo9rBwpnEZMWx1A0HnUHfpKox599pUY8++0p6031hUqEMzk4jkpY2NhNnvJ77mFj/0sM+SaxqGGa81jsr7IeM6uKZpdKXtLgHNda1jq5lNXLaJ8p65bRKY4rziCPvKYXfYEuOwXF7b1vkz67VbZM+u0IFPi2tc7SNQ6976tEfRTTkt9p5yW+1p4AxC+ppXOl1vj1E8/Ns3KvDkm1e6vFebV7q4y1jWqllc5kpYwHvWi2r3Ka2W0z5TWy2mVhZtsRyVcT2ym74yBpc4KpwZJtHdRhvNo7o7nExdOycwQvLAw98Ra5PpWWbLO9QzzZJ3qHHN/jGYzdyqJNJjhqLrDRO/0phyzvUuYss71LJxVnIIc6Ok5NRkI+AK7kz+qvq+f1VC58WVrzc1DvRoj6LCclp9sJyWn2ysn45rYj+cXDla4Cx9y+oy3j27GW0e1oYPxhHWgtI0ZQBdp5fKFVjyxf8A5V48sWShbNWJlPKMdPG6SV2i0C+/cF82tFY3LlrRWNyqzEGcmZ7i2m/DZsDiAXH2qS+eZ8JL55nwik2Iqpxuah994HwWPXb7Y9dvtm5NxnWQkETFw5WusQfcvquW0e31XLaPaz8KY3iqmkP7yVouWnY7cqseaLeVWPNFvKucR4xqpZn6MpYxriGtbbYPQpr5bTKa+W0ynebPEclSx7JjpOZaztWsa9tvQqMGSbdpUYbzbtKcKhujWMvE+v8AagwsQ5TMGSoy02c6miaPSxoPuKyzW1VlltqqlSb6ztK89AszDebZkkTZKh5u4XDW8npVVOPuNyqpg3G5ZlfmtiIPcpXA8gOsfFdnjR6dnjx6QnKuCqyF1u4l45DHdw+CwtitHphbFaPSx82eRZaaB/dgWl7gQ07QBfaPSqsFJrHdTgpNY7qqxTxuf+T6BSX+Upb/AClg01U+PS0HEaTSw25QdoXzE6fMTpvMNYQqKzvmjRjvre7V7OdfdMVrPumObJiM1bNH886W7/tb/wAb/Lb+P/lEsTYLqKS7iNOL9w123jkWN8U1ZXxTVGQVkyW7mvxIZmGCV13s1tJ2kc3l2FWYMm+0rMGTfaWtzyeFBucvnk+nxyfMK0BUqZ91k85KCTZIwJWTgO0Axp5Xkt1brLWuG1mtcNpWlh/D7aKlcwG7i0lx5yq6Y+iulVKdFVDv2neV56BZmZn/AGd7PgVVxvarje0Vzhcfn8/6BZZvnLHL85R5jyNhtqtqWTNJMPYKqasB4GhGf1O1X3ata1pitZrTFazd1ma6ZrbxyhzrbDqX3PHn0+548+kFraN8LyyRpa4bQVhMTHaWExrtLtyPlB0EzJGGxa4Hf5F2tumdlZ1O3omlqQ+Nr76i3SuvSidxt6UTuNqUx/iN1VO5gd+FG4taBsOwE+XYoMuTqn/CHLfqlGIYnPcGtBLibADlWTJPch5s5ZGh07+531ho1n08yorx5nyorgmfLOr81nenuM13W1B2oH0r6njfUvqeP9IFX5Pno5bPaWPBuCL2NuUHlU81ms9081ms92ve4kknada+XysfM54c+4KnjeZU8fzK1FYrRrGXifX+1BpsZ0bpMkwFovoQRGw81qwzxurHPG6qgUKFZ2FM4zGMbFUgjRFg8bLeUBVY8+o1KrHn1GpT7J+XKecXjmafJex9hVNb1nxKiL1nw2G1fT6Cg88Yp43P/J9AvNv8pedf5S+YayUamojiGwuGl5BcXKUr1TpyleqdPQVHStiY1jG2a0WAC9GIiI1D0YjUad6666qqnbIxzHi7XAghcmNxpyY28/4syV/i1UkXIDdu46x8V52SvTbTz8lem2nPBlcYayBwO1+ifWBb9Uxzq0GOdWhMM8nhQbnLfk+m3I9K0UqZZebDCrXgVMzbjWIwfIdvu96qwY9/6pU4Me/9UrRAsq1bprvy3+aVyfDk+Hmt+07yvLeYszMz/s72fAqrje1XG9ornC4/P5/0CyzfOWOX5y1uHKDu9TFGdjngHcvikbtEPmkbnT0PTQNY1rWiwAsAvSiNPRiNOxddVlngya20UzRZxJa7ygax8VJya+JS8ivtWClSrpflAxZHY++vuIHtNvqrurWLa3q1i2pYm+1Qolk5pshNdpVD230XaLL89gb+9Vcem+6nj033laarViCNY7yE2ppnm34kbXOYdwOr4LLNTqqyy06qqJc2xI5jZeegWPmc8OfcFTxvMqeP5laisVo1jLxPr/ag2WSoGvo4GOF2upowR5CwLkxvs5MbVlivN7LE4vphpxkk6IvpDyWso8mCY7wjyYZjwg80DmGz2lp5iLLBhpxilc03a4g84NiuCXYdx/UwENld3SO+sO1uG4lbUzWr5bUzWqt7JGU46mJssZu0j2HmKtraLRuFlbRaNwoXFPG5/wCT6Beff5Sgv8pSTNEB/mOvt7i63tatOP8AJpx/kuRXLRAQU1nbA/yxz6Av7AoeR8kXI+SJZK/Phtt7tH8wWNfMMa+YT7PB/rX26J+io5HpRyPSuI23IHOQFMmeicOU4jpoGjZ3Jp9oBXpUjVYelSNVhsl9vp0V35b/ADSuT4cnw81v2neV5bzFmZmf9nez4FVcb2q43tFc4XH5/P8AoFlm+cscvzl9zeD/AJ0O/sTD84MXyhfC9B6AggmdzirPPP0U/I+KfkeFPKJGtXLv/wAJD5jPmVd/9qFVv9qFUqRKu/NeB/gtt+8332arsHwXYPily3bCDqqfAdfZon4Lk+HJ8PN+UPzZLfvd8V5k+Xmz5WDmc8OfcFRxvMqOP5laisVo1jLxPr/ag2uRHgUtPcgf8eLbq/QEGc1wOwgjya0GHXZIgmFpYmu3hfM0ifL5msT5Q7LubSF4Jp3dzdtDT4Kwtx49MbceJ8KorKZ0T3MeLOabFSTGp0kmNLDzQVrtKWK/e20rbv8A9VHHnvMKOPPfSFYp43P/ACfQLG/yljf5S7MJZW/xamOQ+DcB264v8Ex26bbMdum23oCCUPaHNIIIuCF6UTt6MTt2IOEsgaC5xsALkoKDxtlUVNXI8eDqa31Ra/uXnZLdVtvPyW6rbdOEqMy1cDQPGB3/AK999FzHG7Q5jjdoTPPJ4UG5y35PptyPSuaXw2ee34qaE8PR+TfyYv4mfKF6dfEPSr4hkrrrorvy3+aVyfDk+Hmt+07yvLeYszMz/s72fAqrje1XG9ornC4/P5/0CyzfOWOX5y+5vOPQ7+xMPzgxfKF8L0HoCCCZ3OKs88/RT8j4p+R4U8oka5ZKIzZGY0be4tcPQb/RW63iW63iU1ZRIln5o8stDX07jY6Wm2/LqAt7iquPf0q49/SzVWqEEfxtlptNTSEnv3Nc1g5bkGxWWW/TVnlv01UI91yTzm68956x8znhz7gqeN5lTx/MrUVitGsZeJ9f7UFe47ypM0UkTXubH/hwus0kXJbt1blHyLT1aR57T1aa7D2NKmlNtMyM/a8k+wnYs6ZbVZ0y2qn1BnOpXj8Rj2Hl1Aj23VEcivtRHIr7duUM5NIxp7npPdbULAD0m67PIr6dnPX0qHKVYZpXyO2uddRTO52jmdztY2aDJzgJZiNR70eXbf4Knj18yp49faCYp43P/J9AsL/KWF/lLWsYTewvYXPkHOvh8JVhXHE1INBw7pFfwSdY3H6LbHmmrXHlmqZDOnTW/Kk0uawt7brb+TVv/IhE8U4+lqmmOMdzjO2x74+lY5M027Mb5pt2Q1YsVq5q8OFgNTI2xdqYDtAta/vKr4+P+qVeCn9UsXPJ4UG5y5yfT55PmFcUvhs89vxU0J4ej8m/kxfxM+UL06+IelXxDJXXXRXflv8ANK5PhyfDzW/ad5XlvMWZmZ/2d7PgVVxvarje0Vzhcfn8/wCgWWb5yxy/OX3N5x6Hf2Jh+cGL5Qvheg9AQQTO5xVnnn6KfkfFPyPCnlEjegcIMBoacHYYbH3r0cfwh6GP4QqPHWHnUs7jb8J7i5h9hI96jy06ZSZadMo/S1Lo3texxa5puCNSzidM4nSxMi50C1obURlxH627T6FTXka8qK8j7ZtfnUit+DC4u/8Av3tviuzyY9Q+p5EeleZbyzNWSaUriT+lvIPIAprWm07lNa02nu1hC+XysjM54c+4KnjeZU8fzK1FYrRrGXifX+1Adh6Cso6cSs74U0ei7lHeBfF8cW8vi9It5V/lrNtUxEmG0jeQA2I33UlsFo8JbYLR4RafItQw2dBID5pPvCy6bfTLpn6cI8lzuNhDIfVd2J0z9OdM/SVYcze1EzmumHc47677SPJZa0wWny2phmfK3Mm0DIImxxts1ot/2rK1isahXWsVjUKCxTxuf+T6Beff5Sgv8pb7NZTtkq5GPaHNNO8EHe1aYI3bUvvBG7d2ZinN1LG4vphpxnXofqHtXcmCY7w+r4JjvCGS5LnabOheD5pWPTP0w6ZdtJkOplIDIHknnaQPaUilp9OxSZ9J/hPNwWlslXY21iMfWyox4PdlGPB7ssuOMNADRYDYAq1SCZ1MhyzxxyRN0iwkFo22Ivf3KfkUmY3CfPSZjcK5yJh+ommY1sTh3wJLgWgAG51ncpa0tMpq0mZX9SxaDGN/a0N9gsvRiNQ9CI1DtXXXXPHpNcOcWXJcl5/yxh2oglcwxOOvUWguB9IXnWpaJ08+1LROlkZq8iSwRyPlbo90Is07bC6q49JiNypwUmI3KM5ycPTCpdM1hcyQ370XseawWWak9W2Wak9WzNtkCc1LZXMLWMF7uFrnmAK5hpPVsw0nq2uJXLRBF84WR31NMRGLuadK3Osc1JtXsyzVm1eym6fIdQ94YIH6RNtbSB7VFFLT20iis/S/cg0Zhp4o3bWMAK9GkarEPQpGqxDhlvJ8FQwxTaJvsuQCDzhcvWLRqS1YtGpVRiDN7UQkuhHdI9o0do8hvtUl8Fo8I74bR4Rd+SpwbGCS/mO7Fl0z9MumfplZPw3VTEBkD97hoj3rsUtPiH1FLT6TF2Gosm00ktQWuncwtjA/S6xI1b7Lb9cY67ny2/XFK7nyrpzrknnN1MmWvmfoi2KWQjw3AD0XBVnGjtMq+PHaZWIqVKNYy8T6/wBqDb5B4tT/ANeL5AgzkHxzQdoB3oPjY2jY0DcAE0OSD4UHnjFPG5/5PoF5t/lLzr/KUjzRcdd/A75mrXj/ACacf5LlVq1wfC13hNB3gFc0afWMA2ADcLLo5ICAg4taBsAG5ByQEBB8c0HaAd6D6g+EX2oAFtiD6gICDiGDbYXQcZ3ENcRtDSR7FySXn7LeWah88jnSvDg82Ac4W17AL6l51rTMvOtaZlusi5xKqEBrz3Vo/dt/9l91z2h91z2hI4s6MJ/MpyD5LOWv8mPcNf5Ee4ddZnTaBaGA35C42t6FyeT9Q5PI+oQLLuXZqt+lM8m2xvINwU9rzae6e15t5dGScmvqJWxxi5cfYOUpWs2nUOVrNp1D0BkLJraaCOJo8Fov5Tyn2r0aV6Y09GlemNNgvp9I1jLxPr/ag2+QeLU/9eL5AgzkBAQEBBS+OcKVDKl7443PY86QLRe3Ja3oUOXHMW3CHLjmLN9muw3NDI+eVpZdhY1p2m5Bv7lpgxzE7lpgpMTuVlKpUICAgICAgICAgICAgICAgICAgieIcB01SS8Duch1lzeU+ULG+Gtu7G+GLd0Eynm2qoye5kSDyWb8Sp7YLR4YWwWjw0k2E61u2nd6LH4FZ/rt9M/12+iHCVa7ZTu9Nh8Sn67fR+u3032Sc2lTIR3Vwjb5bEn2FaV49p8tK4LT5WThzDMFG20be/PhPO0qqmOKeFNMcV8N2tGggjWMvE+v9qDb5B4tT/14vkCDOQEBAQEBAQEBAQEBAQEBAQEBAQEBAQEBAQEBAQEBAQEBAQRrGXifX+1Bt8hcWp/68XyBBnICAgICAgICAgICAgICAgICAgICAgICAgICAgICAgICAgII1jLxPr/agqqh/Lj/AI2fKEHcgICAgICAgICAgICAgICAgICAgICAgICAgICAgICAgICAg1uWf0et9EH/2Q=="/>
          <p:cNvSpPr>
            <a:spLocks noChangeAspect="1" noChangeArrowheads="1"/>
          </p:cNvSpPr>
          <p:nvPr/>
        </p:nvSpPr>
        <p:spPr bwMode="auto">
          <a:xfrm>
            <a:off x="566738"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12"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3525" y="4340523"/>
            <a:ext cx="1357312" cy="842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13"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0837" y="4352925"/>
            <a:ext cx="928688" cy="92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381000" y="990600"/>
            <a:ext cx="8229600" cy="25146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p:nvSpPr>
        <p:spPr>
          <a:xfrm>
            <a:off x="609600" y="1600200"/>
            <a:ext cx="2590800" cy="1676400"/>
          </a:xfrm>
          <a:prstGeom prst="rect">
            <a:avLst/>
          </a:prstGeom>
          <a:solidFill>
            <a:schemeClr val="bg1"/>
          </a:solidFill>
          <a:ln w="190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762000" y="2281398"/>
            <a:ext cx="3048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p:cNvSpPr/>
          <p:nvPr/>
        </p:nvSpPr>
        <p:spPr>
          <a:xfrm>
            <a:off x="2667000" y="1752600"/>
            <a:ext cx="3048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667000" y="2286000"/>
            <a:ext cx="3048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667000" y="2819400"/>
            <a:ext cx="3048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Elbow Connector 12"/>
          <p:cNvCxnSpPr>
            <a:stCxn id="9" idx="3"/>
            <a:endCxn id="28" idx="1"/>
          </p:cNvCxnSpPr>
          <p:nvPr/>
        </p:nvCxnSpPr>
        <p:spPr>
          <a:xfrm flipV="1">
            <a:off x="1066800" y="1905000"/>
            <a:ext cx="1600200" cy="528798"/>
          </a:xfrm>
          <a:prstGeom prst="bentConnector3">
            <a:avLst>
              <a:gd name="adj1" fmla="val 7976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9" idx="3"/>
            <a:endCxn id="29" idx="1"/>
          </p:cNvCxnSpPr>
          <p:nvPr/>
        </p:nvCxnSpPr>
        <p:spPr>
          <a:xfrm>
            <a:off x="1066800" y="2433798"/>
            <a:ext cx="1600200" cy="460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p:nvPr/>
        </p:nvCxnSpPr>
        <p:spPr>
          <a:xfrm>
            <a:off x="1143000" y="2438400"/>
            <a:ext cx="1600200" cy="538002"/>
          </a:xfrm>
          <a:prstGeom prst="bentConnector3">
            <a:avLst>
              <a:gd name="adj1" fmla="val 76220"/>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372597" y="2057400"/>
            <a:ext cx="684803" cy="369332"/>
          </a:xfrm>
          <a:prstGeom prst="rect">
            <a:avLst/>
          </a:prstGeom>
          <a:noFill/>
        </p:spPr>
        <p:txBody>
          <a:bodyPr wrap="none" rtlCol="0">
            <a:spAutoFit/>
          </a:bodyPr>
          <a:lstStyle/>
          <a:p>
            <a:r>
              <a:rPr lang="en-US" dirty="0" smtClean="0"/>
              <a:t>SPLIT</a:t>
            </a:r>
            <a:endParaRPr lang="en-US" dirty="0"/>
          </a:p>
        </p:txBody>
      </p:sp>
      <p:sp>
        <p:nvSpPr>
          <p:cNvPr id="52" name="Rectangle 51"/>
          <p:cNvSpPr/>
          <p:nvPr/>
        </p:nvSpPr>
        <p:spPr>
          <a:xfrm>
            <a:off x="5562600" y="1600200"/>
            <a:ext cx="2819400" cy="1676400"/>
          </a:xfrm>
          <a:prstGeom prst="rect">
            <a:avLst/>
          </a:prstGeom>
          <a:solidFill>
            <a:schemeClr val="bg1"/>
          </a:solidFill>
          <a:ln w="190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Rectangle 52"/>
          <p:cNvSpPr/>
          <p:nvPr/>
        </p:nvSpPr>
        <p:spPr>
          <a:xfrm>
            <a:off x="7848600" y="2281398"/>
            <a:ext cx="3048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Rectangle 53"/>
          <p:cNvSpPr/>
          <p:nvPr/>
        </p:nvSpPr>
        <p:spPr>
          <a:xfrm>
            <a:off x="5867400" y="1752600"/>
            <a:ext cx="3048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5867400" y="2286000"/>
            <a:ext cx="3048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5867400" y="2819400"/>
            <a:ext cx="3048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Elbow Connector 56"/>
          <p:cNvCxnSpPr>
            <a:stCxn id="53" idx="1"/>
            <a:endCxn id="54" idx="3"/>
          </p:cNvCxnSpPr>
          <p:nvPr/>
        </p:nvCxnSpPr>
        <p:spPr>
          <a:xfrm rot="10800000">
            <a:off x="6172200" y="1905000"/>
            <a:ext cx="1676400" cy="528798"/>
          </a:xfrm>
          <a:prstGeom prst="bentConnector3">
            <a:avLst>
              <a:gd name="adj1" fmla="val 81116"/>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Elbow Connector 57"/>
          <p:cNvCxnSpPr>
            <a:stCxn id="53" idx="1"/>
            <a:endCxn id="55" idx="3"/>
          </p:cNvCxnSpPr>
          <p:nvPr/>
        </p:nvCxnSpPr>
        <p:spPr>
          <a:xfrm rot="10800000" flipV="1">
            <a:off x="6172200" y="2433798"/>
            <a:ext cx="1676400" cy="460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53" idx="1"/>
            <a:endCxn id="56" idx="3"/>
          </p:cNvCxnSpPr>
          <p:nvPr/>
        </p:nvCxnSpPr>
        <p:spPr>
          <a:xfrm rot="10800000" flipV="1">
            <a:off x="6172200" y="2433798"/>
            <a:ext cx="1676400" cy="538002"/>
          </a:xfrm>
          <a:prstGeom prst="bentConnector3">
            <a:avLst>
              <a:gd name="adj1" fmla="val 81116"/>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6496698" y="2069068"/>
            <a:ext cx="1351902" cy="369332"/>
          </a:xfrm>
          <a:prstGeom prst="rect">
            <a:avLst/>
          </a:prstGeom>
          <a:noFill/>
        </p:spPr>
        <p:txBody>
          <a:bodyPr wrap="none" rtlCol="0">
            <a:spAutoFit/>
          </a:bodyPr>
          <a:lstStyle/>
          <a:p>
            <a:r>
              <a:rPr lang="en-US" dirty="0" smtClean="0"/>
              <a:t>AGGREGATE</a:t>
            </a:r>
            <a:endParaRPr lang="en-US" dirty="0"/>
          </a:p>
        </p:txBody>
      </p:sp>
      <p:cxnSp>
        <p:nvCxnSpPr>
          <p:cNvPr id="63" name="Straight Arrow Connector 62"/>
          <p:cNvCxnSpPr>
            <a:stCxn id="28" idx="3"/>
            <a:endCxn id="54" idx="1"/>
          </p:cNvCxnSpPr>
          <p:nvPr/>
        </p:nvCxnSpPr>
        <p:spPr>
          <a:xfrm>
            <a:off x="2971800" y="1905000"/>
            <a:ext cx="2895600" cy="0"/>
          </a:xfrm>
          <a:prstGeom prst="straightConnector1">
            <a:avLst/>
          </a:prstGeom>
          <a:ln w="9525">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2971800" y="2438400"/>
            <a:ext cx="2895600" cy="0"/>
          </a:xfrm>
          <a:prstGeom prst="straightConnector1">
            <a:avLst/>
          </a:prstGeom>
          <a:ln w="9525">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2971800" y="2971800"/>
            <a:ext cx="2895600" cy="0"/>
          </a:xfrm>
          <a:prstGeom prst="straightConnector1">
            <a:avLst/>
          </a:prstGeom>
          <a:ln w="9525">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3429000" y="1524000"/>
            <a:ext cx="1629172" cy="369332"/>
          </a:xfrm>
          <a:prstGeom prst="rect">
            <a:avLst/>
          </a:prstGeom>
          <a:noFill/>
        </p:spPr>
        <p:txBody>
          <a:bodyPr wrap="none" rtlCol="0">
            <a:spAutoFit/>
          </a:bodyPr>
          <a:lstStyle/>
          <a:p>
            <a:r>
              <a:rPr lang="en-US" dirty="0" err="1" smtClean="0"/>
              <a:t>getCustomers</a:t>
            </a:r>
            <a:r>
              <a:rPr lang="en-US" dirty="0" smtClean="0"/>
              <a:t>()</a:t>
            </a:r>
            <a:endParaRPr lang="en-US" dirty="0"/>
          </a:p>
        </p:txBody>
      </p:sp>
      <p:sp>
        <p:nvSpPr>
          <p:cNvPr id="82" name="TextBox 81"/>
          <p:cNvSpPr txBox="1"/>
          <p:nvPr/>
        </p:nvSpPr>
        <p:spPr>
          <a:xfrm>
            <a:off x="3610749" y="2069068"/>
            <a:ext cx="1265678" cy="369332"/>
          </a:xfrm>
          <a:prstGeom prst="rect">
            <a:avLst/>
          </a:prstGeom>
          <a:noFill/>
        </p:spPr>
        <p:txBody>
          <a:bodyPr wrap="none" rtlCol="0">
            <a:spAutoFit/>
          </a:bodyPr>
          <a:lstStyle/>
          <a:p>
            <a:pPr algn="ctr"/>
            <a:r>
              <a:rPr lang="en-US" dirty="0" err="1" smtClean="0"/>
              <a:t>getOrders</a:t>
            </a:r>
            <a:r>
              <a:rPr lang="en-US" dirty="0" smtClean="0"/>
              <a:t>()</a:t>
            </a:r>
            <a:endParaRPr lang="en-US" dirty="0"/>
          </a:p>
        </p:txBody>
      </p:sp>
      <p:sp>
        <p:nvSpPr>
          <p:cNvPr id="83" name="TextBox 82"/>
          <p:cNvSpPr txBox="1"/>
          <p:nvPr/>
        </p:nvSpPr>
        <p:spPr>
          <a:xfrm>
            <a:off x="3429000" y="2614136"/>
            <a:ext cx="1833855" cy="369332"/>
          </a:xfrm>
          <a:prstGeom prst="rect">
            <a:avLst/>
          </a:prstGeom>
          <a:noFill/>
        </p:spPr>
        <p:txBody>
          <a:bodyPr wrap="none" rtlCol="0">
            <a:spAutoFit/>
          </a:bodyPr>
          <a:lstStyle/>
          <a:p>
            <a:r>
              <a:rPr lang="en-US" dirty="0" err="1" smtClean="0"/>
              <a:t>getBillingDetails</a:t>
            </a:r>
            <a:r>
              <a:rPr lang="en-US" dirty="0" smtClean="0"/>
              <a:t>()</a:t>
            </a:r>
            <a:endParaRPr lang="en-US" dirty="0"/>
          </a:p>
        </p:txBody>
      </p:sp>
      <p:sp>
        <p:nvSpPr>
          <p:cNvPr id="65" name="TextBox 64"/>
          <p:cNvSpPr txBox="1"/>
          <p:nvPr/>
        </p:nvSpPr>
        <p:spPr>
          <a:xfrm>
            <a:off x="2590800" y="990600"/>
            <a:ext cx="3604685" cy="461665"/>
          </a:xfrm>
          <a:prstGeom prst="rect">
            <a:avLst/>
          </a:prstGeom>
          <a:noFill/>
        </p:spPr>
        <p:txBody>
          <a:bodyPr wrap="none" rtlCol="0">
            <a:spAutoFit/>
          </a:bodyPr>
          <a:lstStyle/>
          <a:p>
            <a:r>
              <a:rPr lang="en-US" sz="2400" b="1" i="1" dirty="0" smtClean="0"/>
              <a:t>FLOW: CustomerSummary</a:t>
            </a:r>
            <a:endParaRPr lang="en-US" sz="2400" b="1" i="1" dirty="0"/>
          </a:p>
        </p:txBody>
      </p:sp>
      <p:sp>
        <p:nvSpPr>
          <p:cNvPr id="66" name="Isosceles Triangle 65"/>
          <p:cNvSpPr/>
          <p:nvPr/>
        </p:nvSpPr>
        <p:spPr>
          <a:xfrm rot="10800000">
            <a:off x="381000" y="3581400"/>
            <a:ext cx="8229600" cy="38100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TextBox 86"/>
          <p:cNvSpPr txBox="1"/>
          <p:nvPr/>
        </p:nvSpPr>
        <p:spPr>
          <a:xfrm>
            <a:off x="3200400" y="5329535"/>
            <a:ext cx="2570748" cy="461665"/>
          </a:xfrm>
          <a:prstGeom prst="rect">
            <a:avLst/>
          </a:prstGeom>
          <a:noFill/>
        </p:spPr>
        <p:txBody>
          <a:bodyPr wrap="none" rtlCol="0">
            <a:spAutoFit/>
          </a:bodyPr>
          <a:lstStyle/>
          <a:p>
            <a:r>
              <a:rPr lang="en-US" sz="2400" b="1" i="1" dirty="0" smtClean="0"/>
              <a:t>EAI Server on JVM</a:t>
            </a:r>
            <a:endParaRPr lang="en-US" sz="2400" b="1" i="1" dirty="0"/>
          </a:p>
        </p:txBody>
      </p:sp>
      <p:sp>
        <p:nvSpPr>
          <p:cNvPr id="3" name="TextBox 2"/>
          <p:cNvSpPr txBox="1"/>
          <p:nvPr/>
        </p:nvSpPr>
        <p:spPr>
          <a:xfrm>
            <a:off x="4114800" y="3581400"/>
            <a:ext cx="941283" cy="369332"/>
          </a:xfrm>
          <a:prstGeom prst="rect">
            <a:avLst/>
          </a:prstGeom>
          <a:noFill/>
        </p:spPr>
        <p:txBody>
          <a:bodyPr wrap="none" rtlCol="0">
            <a:spAutoFit/>
          </a:bodyPr>
          <a:lstStyle/>
          <a:p>
            <a:r>
              <a:rPr lang="en-US" b="1" dirty="0" smtClean="0"/>
              <a:t>DEPLOY</a:t>
            </a:r>
            <a:endParaRPr lang="en-US" b="1" dirty="0"/>
          </a:p>
        </p:txBody>
      </p:sp>
      <p:sp>
        <p:nvSpPr>
          <p:cNvPr id="41" name="TextBox 40"/>
          <p:cNvSpPr txBox="1"/>
          <p:nvPr/>
        </p:nvSpPr>
        <p:spPr>
          <a:xfrm>
            <a:off x="304800" y="6183868"/>
            <a:ext cx="8624138" cy="369332"/>
          </a:xfrm>
          <a:prstGeom prst="rect">
            <a:avLst/>
          </a:prstGeom>
          <a:noFill/>
        </p:spPr>
        <p:txBody>
          <a:bodyPr wrap="none" rtlCol="0">
            <a:spAutoFit/>
          </a:bodyPr>
          <a:lstStyle/>
          <a:p>
            <a:r>
              <a:rPr lang="en-US" b="1" dirty="0" smtClean="0">
                <a:solidFill>
                  <a:srgbClr val="3366FF"/>
                </a:solidFill>
              </a:rPr>
              <a:t>At Cigna we currently are using both Spring Integration and Apache Camel in production</a:t>
            </a:r>
            <a:endParaRPr lang="en-US" b="1" dirty="0">
              <a:solidFill>
                <a:srgbClr val="3366FF"/>
              </a:solidFill>
            </a:endParaRPr>
          </a:p>
        </p:txBody>
      </p:sp>
      <p:sp>
        <p:nvSpPr>
          <p:cNvPr id="10" name="Slide Number Placeholder 9"/>
          <p:cNvSpPr>
            <a:spLocks noGrp="1"/>
          </p:cNvSpPr>
          <p:nvPr>
            <p:ph type="sldNum" sz="quarter" idx="11"/>
          </p:nvPr>
        </p:nvSpPr>
        <p:spPr/>
        <p:txBody>
          <a:bodyPr/>
          <a:lstStyle/>
          <a:p>
            <a:r>
              <a:rPr lang="en-US" dirty="0" smtClean="0"/>
              <a:t> </a:t>
            </a:r>
            <a:fld id="{0819E11B-0FAD-49FB-BD5A-6DFA15527CFB}" type="slidenum">
              <a:rPr lang="en-US" smtClean="0"/>
              <a:pPr/>
              <a:t>49</a:t>
            </a:fld>
            <a:endParaRPr lang="en-US" dirty="0"/>
          </a:p>
        </p:txBody>
      </p:sp>
      <p:sp>
        <p:nvSpPr>
          <p:cNvPr id="11" name="Footer Placeholder 10"/>
          <p:cNvSpPr>
            <a:spLocks noGrp="1"/>
          </p:cNvSpPr>
          <p:nvPr>
            <p:ph type="ftr" sz="quarter" idx="10"/>
          </p:nvPr>
        </p:nvSpPr>
        <p:spPr/>
        <p:txBody>
          <a:bodyPr/>
          <a:lstStyle/>
          <a:p>
            <a:r>
              <a:rPr lang="en-US" smtClean="0"/>
              <a:t>1</a:t>
            </a:r>
            <a:endParaRPr lang="en-US"/>
          </a:p>
        </p:txBody>
      </p:sp>
    </p:spTree>
    <p:extLst>
      <p:ext uri="{BB962C8B-B14F-4D97-AF65-F5344CB8AC3E}">
        <p14:creationId xmlns:p14="http://schemas.microsoft.com/office/powerpoint/2010/main" val="11053163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Design best practices for modern applications</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5</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2" name="Rectangle 1"/>
          <p:cNvSpPr/>
          <p:nvPr/>
        </p:nvSpPr>
        <p:spPr>
          <a:xfrm>
            <a:off x="838200" y="1187073"/>
            <a:ext cx="6399212" cy="4247317"/>
          </a:xfrm>
          <a:prstGeom prst="rect">
            <a:avLst/>
          </a:prstGeom>
        </p:spPr>
        <p:txBody>
          <a:bodyPr wrap="square">
            <a:spAutoFit/>
          </a:bodyPr>
          <a:lstStyle/>
          <a:p>
            <a:pPr marL="342900" indent="-342900">
              <a:buAutoNum type="arabicPeriod"/>
            </a:pPr>
            <a:r>
              <a:rPr lang="en-US" dirty="0" smtClean="0"/>
              <a:t>One </a:t>
            </a:r>
            <a:r>
              <a:rPr lang="en-US" dirty="0"/>
              <a:t>codebase, one application </a:t>
            </a:r>
            <a:endParaRPr lang="en-US" dirty="0" smtClean="0"/>
          </a:p>
          <a:p>
            <a:pPr marL="342900" indent="-342900">
              <a:buAutoNum type="arabicPeriod"/>
            </a:pPr>
            <a:r>
              <a:rPr lang="en-US" dirty="0" smtClean="0"/>
              <a:t>API </a:t>
            </a:r>
            <a:r>
              <a:rPr lang="en-US" dirty="0"/>
              <a:t>first </a:t>
            </a:r>
            <a:endParaRPr lang="en-US" dirty="0" smtClean="0"/>
          </a:p>
          <a:p>
            <a:pPr marL="342900" indent="-342900">
              <a:buAutoNum type="arabicPeriod"/>
            </a:pPr>
            <a:r>
              <a:rPr lang="en-US" dirty="0" smtClean="0"/>
              <a:t>Dependency </a:t>
            </a:r>
            <a:r>
              <a:rPr lang="en-US" dirty="0"/>
              <a:t>management </a:t>
            </a:r>
            <a:endParaRPr lang="en-US" dirty="0" smtClean="0"/>
          </a:p>
          <a:p>
            <a:pPr marL="342900" indent="-342900">
              <a:buAutoNum type="arabicPeriod"/>
            </a:pPr>
            <a:r>
              <a:rPr lang="en-US" dirty="0" smtClean="0"/>
              <a:t>Design</a:t>
            </a:r>
            <a:r>
              <a:rPr lang="en-US" dirty="0"/>
              <a:t>, build, release, and run </a:t>
            </a:r>
            <a:endParaRPr lang="en-US" dirty="0" smtClean="0"/>
          </a:p>
          <a:p>
            <a:pPr marL="342900" indent="-342900">
              <a:buAutoNum type="arabicPeriod"/>
            </a:pPr>
            <a:r>
              <a:rPr lang="en-US" dirty="0" smtClean="0"/>
              <a:t>Configuration</a:t>
            </a:r>
            <a:r>
              <a:rPr lang="en-US" dirty="0"/>
              <a:t>, credentials, and code </a:t>
            </a:r>
            <a:endParaRPr lang="en-US" dirty="0" smtClean="0"/>
          </a:p>
          <a:p>
            <a:pPr marL="342900" indent="-342900">
              <a:buAutoNum type="arabicPeriod"/>
            </a:pPr>
            <a:r>
              <a:rPr lang="en-US" dirty="0" smtClean="0"/>
              <a:t>Logs </a:t>
            </a:r>
          </a:p>
          <a:p>
            <a:pPr marL="342900" indent="-342900">
              <a:buAutoNum type="arabicPeriod"/>
            </a:pPr>
            <a:r>
              <a:rPr lang="en-US" dirty="0" smtClean="0"/>
              <a:t>Disposability </a:t>
            </a:r>
          </a:p>
          <a:p>
            <a:pPr marL="342900" indent="-342900">
              <a:buAutoNum type="arabicPeriod"/>
            </a:pPr>
            <a:r>
              <a:rPr lang="en-US" dirty="0" smtClean="0"/>
              <a:t>Backing </a:t>
            </a:r>
            <a:r>
              <a:rPr lang="en-US" dirty="0"/>
              <a:t>services </a:t>
            </a:r>
            <a:endParaRPr lang="en-US" dirty="0" smtClean="0"/>
          </a:p>
          <a:p>
            <a:pPr marL="342900" indent="-342900">
              <a:buAutoNum type="arabicPeriod"/>
            </a:pPr>
            <a:r>
              <a:rPr lang="en-US" dirty="0" smtClean="0"/>
              <a:t>Environment </a:t>
            </a:r>
            <a:r>
              <a:rPr lang="en-US" dirty="0"/>
              <a:t>parity </a:t>
            </a:r>
          </a:p>
          <a:p>
            <a:pPr marL="342900" indent="-342900">
              <a:buAutoNum type="arabicPeriod"/>
            </a:pPr>
            <a:r>
              <a:rPr lang="en-US" dirty="0" smtClean="0"/>
              <a:t>Administrative </a:t>
            </a:r>
            <a:r>
              <a:rPr lang="en-US" dirty="0"/>
              <a:t>processes </a:t>
            </a:r>
            <a:endParaRPr lang="en-US" dirty="0" smtClean="0"/>
          </a:p>
          <a:p>
            <a:pPr marL="342900" indent="-342900">
              <a:buAutoNum type="arabicPeriod"/>
            </a:pPr>
            <a:r>
              <a:rPr lang="en-US" dirty="0" smtClean="0"/>
              <a:t>Port </a:t>
            </a:r>
            <a:r>
              <a:rPr lang="en-US" dirty="0"/>
              <a:t>binding </a:t>
            </a:r>
            <a:endParaRPr lang="en-US" dirty="0" smtClean="0"/>
          </a:p>
          <a:p>
            <a:pPr marL="342900" indent="-342900">
              <a:buAutoNum type="arabicPeriod"/>
            </a:pPr>
            <a:r>
              <a:rPr lang="en-US" dirty="0" smtClean="0"/>
              <a:t>Stateless </a:t>
            </a:r>
            <a:r>
              <a:rPr lang="en-US" dirty="0"/>
              <a:t>processes </a:t>
            </a:r>
            <a:endParaRPr lang="en-US" dirty="0" smtClean="0"/>
          </a:p>
          <a:p>
            <a:pPr marL="342900" indent="-342900">
              <a:buAutoNum type="arabicPeriod"/>
            </a:pPr>
            <a:r>
              <a:rPr lang="en-US" dirty="0" smtClean="0"/>
              <a:t>Concurrency </a:t>
            </a:r>
          </a:p>
          <a:p>
            <a:pPr marL="342900" indent="-342900">
              <a:buAutoNum type="arabicPeriod"/>
            </a:pPr>
            <a:r>
              <a:rPr lang="en-US" dirty="0" smtClean="0"/>
              <a:t>Telemetry </a:t>
            </a:r>
          </a:p>
          <a:p>
            <a:pPr marL="342900" indent="-342900">
              <a:buAutoNum type="arabicPeriod"/>
            </a:pPr>
            <a:r>
              <a:rPr lang="en-US" dirty="0" smtClean="0"/>
              <a:t>Authentication </a:t>
            </a:r>
            <a:r>
              <a:rPr lang="en-US" dirty="0"/>
              <a:t>and authorization</a:t>
            </a:r>
          </a:p>
        </p:txBody>
      </p:sp>
      <p:sp>
        <p:nvSpPr>
          <p:cNvPr id="14" name="TextBox 13"/>
          <p:cNvSpPr txBox="1"/>
          <p:nvPr/>
        </p:nvSpPr>
        <p:spPr>
          <a:xfrm>
            <a:off x="438504" y="5646370"/>
            <a:ext cx="8408191" cy="369332"/>
          </a:xfrm>
          <a:prstGeom prst="rect">
            <a:avLst/>
          </a:prstGeom>
          <a:noFill/>
        </p:spPr>
        <p:txBody>
          <a:bodyPr wrap="square" rtlCol="0">
            <a:spAutoFit/>
          </a:bodyPr>
          <a:lstStyle/>
          <a:p>
            <a:pPr defTabSz="457200">
              <a:defRPr/>
            </a:pPr>
            <a:r>
              <a:rPr lang="en-US" dirty="0" smtClean="0"/>
              <a:t>These practices apply towards modern distributed apps </a:t>
            </a:r>
            <a:r>
              <a:rPr lang="mr-IN" dirty="0" smtClean="0"/>
              <a:t>–</a:t>
            </a:r>
            <a:r>
              <a:rPr lang="en-US" dirty="0" smtClean="0"/>
              <a:t> web, mobile, cloud, </a:t>
            </a:r>
            <a:r>
              <a:rPr lang="en-US" dirty="0" err="1" smtClean="0"/>
              <a:t>IoT</a:t>
            </a:r>
            <a:endParaRPr lang="en-US" dirty="0"/>
          </a:p>
        </p:txBody>
      </p:sp>
    </p:spTree>
    <p:extLst>
      <p:ext uri="{BB962C8B-B14F-4D97-AF65-F5344CB8AC3E}">
        <p14:creationId xmlns:p14="http://schemas.microsoft.com/office/powerpoint/2010/main" val="15798516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While good, EAI frameworks only focus on one of the aspects in our targeted architecture</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1264227" y="5410200"/>
            <a:ext cx="6763390" cy="646331"/>
          </a:xfrm>
          <a:prstGeom prst="rect">
            <a:avLst/>
          </a:prstGeom>
          <a:noFill/>
        </p:spPr>
        <p:txBody>
          <a:bodyPr wrap="none" rtlCol="0">
            <a:spAutoFit/>
          </a:bodyPr>
          <a:lstStyle/>
          <a:p>
            <a:pPr algn="ctr"/>
            <a:r>
              <a:rPr lang="en-US" dirty="0" smtClean="0"/>
              <a:t>Other specialized servers and infrastructure are required to help meet </a:t>
            </a:r>
            <a:br>
              <a:rPr lang="en-US" dirty="0" smtClean="0"/>
            </a:br>
            <a:r>
              <a:rPr lang="en-US" dirty="0" smtClean="0"/>
              <a:t>targeted Elastic, Resilient and Responsive needs.</a:t>
            </a:r>
            <a:endParaRPr lang="en-US" dirty="0"/>
          </a:p>
        </p:txBody>
      </p:sp>
      <p:pic>
        <p:nvPicPr>
          <p:cNvPr id="9" name="Picture 8"/>
          <p:cNvPicPr>
            <a:picLocks noChangeAspect="1"/>
          </p:cNvPicPr>
          <p:nvPr/>
        </p:nvPicPr>
        <p:blipFill>
          <a:blip r:embed="rId3"/>
          <a:stretch>
            <a:fillRect/>
          </a:stretch>
        </p:blipFill>
        <p:spPr>
          <a:xfrm>
            <a:off x="990600" y="1371600"/>
            <a:ext cx="7162800" cy="3581400"/>
          </a:xfrm>
          <a:prstGeom prst="rect">
            <a:avLst/>
          </a:prstGeom>
        </p:spPr>
      </p:pic>
      <p:sp>
        <p:nvSpPr>
          <p:cNvPr id="10" name="TextBox 9"/>
          <p:cNvSpPr txBox="1"/>
          <p:nvPr/>
        </p:nvSpPr>
        <p:spPr>
          <a:xfrm>
            <a:off x="2895600" y="1295400"/>
            <a:ext cx="3099489" cy="646331"/>
          </a:xfrm>
          <a:prstGeom prst="rect">
            <a:avLst/>
          </a:prstGeom>
          <a:noFill/>
        </p:spPr>
        <p:txBody>
          <a:bodyPr wrap="none" rtlCol="0">
            <a:spAutoFit/>
          </a:bodyPr>
          <a:lstStyle/>
          <a:p>
            <a:pPr algn="ctr"/>
            <a:r>
              <a:rPr lang="en-US" dirty="0">
                <a:solidFill>
                  <a:srgbClr val="2E53DF"/>
                </a:solidFill>
              </a:rPr>
              <a:t>t</a:t>
            </a:r>
            <a:r>
              <a:rPr lang="en-US" dirty="0" smtClean="0">
                <a:solidFill>
                  <a:srgbClr val="2E53DF"/>
                </a:solidFill>
              </a:rPr>
              <a:t>he system responds timely</a:t>
            </a:r>
            <a:br>
              <a:rPr lang="en-US" dirty="0" smtClean="0">
                <a:solidFill>
                  <a:srgbClr val="2E53DF"/>
                </a:solidFill>
              </a:rPr>
            </a:br>
            <a:r>
              <a:rPr lang="en-US" dirty="0" smtClean="0">
                <a:solidFill>
                  <a:srgbClr val="2E53DF"/>
                </a:solidFill>
              </a:rPr>
              <a:t>with consistent responsiveness</a:t>
            </a:r>
            <a:endParaRPr lang="en-US" dirty="0">
              <a:solidFill>
                <a:srgbClr val="2E53DF"/>
              </a:solidFill>
            </a:endParaRPr>
          </a:p>
        </p:txBody>
      </p:sp>
      <p:sp>
        <p:nvSpPr>
          <p:cNvPr id="19" name="TextBox 18"/>
          <p:cNvSpPr txBox="1"/>
          <p:nvPr/>
        </p:nvSpPr>
        <p:spPr>
          <a:xfrm>
            <a:off x="2904117" y="4431268"/>
            <a:ext cx="3320854" cy="646331"/>
          </a:xfrm>
          <a:prstGeom prst="rect">
            <a:avLst/>
          </a:prstGeom>
          <a:noFill/>
        </p:spPr>
        <p:txBody>
          <a:bodyPr wrap="none" rtlCol="0">
            <a:spAutoFit/>
          </a:bodyPr>
          <a:lstStyle/>
          <a:p>
            <a:pPr algn="ctr"/>
            <a:r>
              <a:rPr lang="en-US" dirty="0">
                <a:solidFill>
                  <a:srgbClr val="2E53DF"/>
                </a:solidFill>
              </a:rPr>
              <a:t>c</a:t>
            </a:r>
            <a:r>
              <a:rPr lang="en-US" dirty="0" smtClean="0">
                <a:solidFill>
                  <a:srgbClr val="2E53DF"/>
                </a:solidFill>
              </a:rPr>
              <a:t>omponent boundaries traversed</a:t>
            </a:r>
            <a:br>
              <a:rPr lang="en-US" dirty="0" smtClean="0">
                <a:solidFill>
                  <a:srgbClr val="2E53DF"/>
                </a:solidFill>
              </a:rPr>
            </a:br>
            <a:r>
              <a:rPr lang="en-US" dirty="0" smtClean="0">
                <a:solidFill>
                  <a:srgbClr val="2E53DF"/>
                </a:solidFill>
              </a:rPr>
              <a:t>using asynchronous messages</a:t>
            </a:r>
            <a:endParaRPr lang="en-US" dirty="0">
              <a:solidFill>
                <a:srgbClr val="2E53DF"/>
              </a:solidFill>
            </a:endParaRPr>
          </a:p>
        </p:txBody>
      </p:sp>
      <p:sp>
        <p:nvSpPr>
          <p:cNvPr id="20" name="TextBox 19"/>
          <p:cNvSpPr txBox="1"/>
          <p:nvPr/>
        </p:nvSpPr>
        <p:spPr>
          <a:xfrm>
            <a:off x="0" y="2096869"/>
            <a:ext cx="2733290" cy="646331"/>
          </a:xfrm>
          <a:prstGeom prst="rect">
            <a:avLst/>
          </a:prstGeom>
          <a:noFill/>
        </p:spPr>
        <p:txBody>
          <a:bodyPr wrap="none" rtlCol="0">
            <a:spAutoFit/>
          </a:bodyPr>
          <a:lstStyle/>
          <a:p>
            <a:pPr algn="ctr"/>
            <a:r>
              <a:rPr lang="en-US" dirty="0">
                <a:solidFill>
                  <a:srgbClr val="2E53DF"/>
                </a:solidFill>
              </a:rPr>
              <a:t>r</a:t>
            </a:r>
            <a:r>
              <a:rPr lang="en-US" dirty="0" smtClean="0">
                <a:solidFill>
                  <a:srgbClr val="2E53DF"/>
                </a:solidFill>
              </a:rPr>
              <a:t>esponsiveness maintained</a:t>
            </a:r>
            <a:br>
              <a:rPr lang="en-US" dirty="0" smtClean="0">
                <a:solidFill>
                  <a:srgbClr val="2E53DF"/>
                </a:solidFill>
              </a:rPr>
            </a:br>
            <a:r>
              <a:rPr lang="en-US" dirty="0" smtClean="0">
                <a:solidFill>
                  <a:srgbClr val="2E53DF"/>
                </a:solidFill>
              </a:rPr>
              <a:t>under varied workloads</a:t>
            </a:r>
            <a:endParaRPr lang="en-US" dirty="0">
              <a:solidFill>
                <a:srgbClr val="2E53DF"/>
              </a:solidFill>
            </a:endParaRPr>
          </a:p>
        </p:txBody>
      </p:sp>
      <p:sp>
        <p:nvSpPr>
          <p:cNvPr id="21" name="TextBox 20"/>
          <p:cNvSpPr txBox="1"/>
          <p:nvPr/>
        </p:nvSpPr>
        <p:spPr>
          <a:xfrm>
            <a:off x="6446697" y="2133600"/>
            <a:ext cx="2733290" cy="646331"/>
          </a:xfrm>
          <a:prstGeom prst="rect">
            <a:avLst/>
          </a:prstGeom>
          <a:noFill/>
        </p:spPr>
        <p:txBody>
          <a:bodyPr wrap="none" rtlCol="0">
            <a:spAutoFit/>
          </a:bodyPr>
          <a:lstStyle/>
          <a:p>
            <a:pPr algn="ctr"/>
            <a:r>
              <a:rPr lang="en-US" dirty="0">
                <a:solidFill>
                  <a:srgbClr val="2E53DF"/>
                </a:solidFill>
              </a:rPr>
              <a:t>r</a:t>
            </a:r>
            <a:r>
              <a:rPr lang="en-US" dirty="0" smtClean="0">
                <a:solidFill>
                  <a:srgbClr val="2E53DF"/>
                </a:solidFill>
              </a:rPr>
              <a:t>esponsiveness maintained</a:t>
            </a:r>
            <a:br>
              <a:rPr lang="en-US" dirty="0" smtClean="0">
                <a:solidFill>
                  <a:srgbClr val="2E53DF"/>
                </a:solidFill>
              </a:rPr>
            </a:br>
            <a:r>
              <a:rPr lang="en-US" dirty="0" smtClean="0">
                <a:solidFill>
                  <a:srgbClr val="2E53DF"/>
                </a:solidFill>
              </a:rPr>
              <a:t>in the face of failure</a:t>
            </a:r>
            <a:endParaRPr lang="en-US" dirty="0">
              <a:solidFill>
                <a:srgbClr val="2E53DF"/>
              </a:solidFill>
            </a:endParaRPr>
          </a:p>
        </p:txBody>
      </p:sp>
      <p:sp>
        <p:nvSpPr>
          <p:cNvPr id="3" name="Rounded Rectangle 2"/>
          <p:cNvSpPr/>
          <p:nvPr/>
        </p:nvSpPr>
        <p:spPr>
          <a:xfrm>
            <a:off x="3505200" y="3810000"/>
            <a:ext cx="2133600" cy="609600"/>
          </a:xfrm>
          <a:prstGeom prst="round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Message Driven</a:t>
            </a:r>
            <a:endParaRPr lang="en-US" dirty="0"/>
          </a:p>
        </p:txBody>
      </p:sp>
      <p:sp>
        <p:nvSpPr>
          <p:cNvPr id="14" name="Rounded Rectangle 13"/>
          <p:cNvSpPr/>
          <p:nvPr/>
        </p:nvSpPr>
        <p:spPr>
          <a:xfrm>
            <a:off x="3440759" y="1905000"/>
            <a:ext cx="2233318" cy="609600"/>
          </a:xfrm>
          <a:prstGeom prst="roundRec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Responsive</a:t>
            </a:r>
            <a:endParaRPr lang="en-US" dirty="0">
              <a:solidFill>
                <a:schemeClr val="tx1"/>
              </a:solidFill>
            </a:endParaRPr>
          </a:p>
        </p:txBody>
      </p:sp>
      <p:sp>
        <p:nvSpPr>
          <p:cNvPr id="15" name="Rounded Rectangle 14"/>
          <p:cNvSpPr/>
          <p:nvPr/>
        </p:nvSpPr>
        <p:spPr>
          <a:xfrm>
            <a:off x="990600" y="2831158"/>
            <a:ext cx="2268595" cy="609600"/>
          </a:xfrm>
          <a:prstGeom prst="roundRec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Elastic</a:t>
            </a:r>
            <a:endParaRPr lang="en-US" dirty="0">
              <a:solidFill>
                <a:schemeClr val="tx1"/>
              </a:solidFill>
            </a:endParaRPr>
          </a:p>
        </p:txBody>
      </p:sp>
      <p:sp>
        <p:nvSpPr>
          <p:cNvPr id="16" name="Rounded Rectangle 15"/>
          <p:cNvSpPr/>
          <p:nvPr/>
        </p:nvSpPr>
        <p:spPr>
          <a:xfrm>
            <a:off x="5896564" y="2842916"/>
            <a:ext cx="2233318" cy="609600"/>
          </a:xfrm>
          <a:prstGeom prst="roundRec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Resilient</a:t>
            </a:r>
            <a:endParaRPr lang="en-US" dirty="0">
              <a:solidFill>
                <a:schemeClr val="tx1"/>
              </a:solidFill>
            </a:endParaRPr>
          </a:p>
        </p:txBody>
      </p:sp>
      <p:sp>
        <p:nvSpPr>
          <p:cNvPr id="6" name="Slide Number Placeholder 5"/>
          <p:cNvSpPr>
            <a:spLocks noGrp="1"/>
          </p:cNvSpPr>
          <p:nvPr>
            <p:ph type="sldNum" sz="quarter" idx="11"/>
          </p:nvPr>
        </p:nvSpPr>
        <p:spPr/>
        <p:txBody>
          <a:bodyPr/>
          <a:lstStyle/>
          <a:p>
            <a:r>
              <a:rPr lang="en-US" dirty="0" smtClean="0"/>
              <a:t> </a:t>
            </a:r>
            <a:fld id="{0819E11B-0FAD-49FB-BD5A-6DFA15527CFB}" type="slidenum">
              <a:rPr lang="en-US" smtClean="0"/>
              <a:pPr/>
              <a:t>50</a:t>
            </a:fld>
            <a:endParaRPr lang="en-US" dirty="0"/>
          </a:p>
        </p:txBody>
      </p:sp>
      <p:sp>
        <p:nvSpPr>
          <p:cNvPr id="11" name="Footer Placeholder 10"/>
          <p:cNvSpPr>
            <a:spLocks noGrp="1"/>
          </p:cNvSpPr>
          <p:nvPr>
            <p:ph type="ftr" sz="quarter" idx="10"/>
          </p:nvPr>
        </p:nvSpPr>
        <p:spPr/>
        <p:txBody>
          <a:bodyPr/>
          <a:lstStyle/>
          <a:p>
            <a:r>
              <a:rPr lang="en-US" smtClean="0"/>
              <a:t>1</a:t>
            </a:r>
            <a:endParaRPr lang="en-US"/>
          </a:p>
        </p:txBody>
      </p:sp>
      <p:sp>
        <p:nvSpPr>
          <p:cNvPr id="12" name="TextBox 11"/>
          <p:cNvSpPr txBox="1"/>
          <p:nvPr/>
        </p:nvSpPr>
        <p:spPr>
          <a:xfrm>
            <a:off x="6705600" y="160020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43725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In order to understand the problem, we need to revisit Moore’s law…</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lide Number Placeholder 5"/>
          <p:cNvSpPr>
            <a:spLocks noGrp="1"/>
          </p:cNvSpPr>
          <p:nvPr>
            <p:ph type="sldNum" sz="quarter" idx="11"/>
          </p:nvPr>
        </p:nvSpPr>
        <p:spPr/>
        <p:txBody>
          <a:bodyPr/>
          <a:lstStyle/>
          <a:p>
            <a:fld id="{0819E11B-0FAD-49FB-BD5A-6DFA15527CFB}" type="slidenum">
              <a:rPr lang="en-US" smtClean="0"/>
              <a:pPr/>
              <a:t>51</a:t>
            </a:fld>
            <a:endParaRPr lang="en-US" dirty="0"/>
          </a:p>
        </p:txBody>
      </p:sp>
      <p:sp>
        <p:nvSpPr>
          <p:cNvPr id="9" name="Footer Placeholder 8"/>
          <p:cNvSpPr>
            <a:spLocks noGrp="1"/>
          </p:cNvSpPr>
          <p:nvPr>
            <p:ph type="ftr" sz="quarter" idx="10"/>
          </p:nvPr>
        </p:nvSpPr>
        <p:spPr/>
        <p:txBody>
          <a:bodyPr/>
          <a:lstStyle/>
          <a:p>
            <a:r>
              <a:rPr lang="en-US" smtClean="0"/>
              <a:t>1</a:t>
            </a:r>
            <a:endParaRPr lang="en-US"/>
          </a:p>
        </p:txBody>
      </p:sp>
      <p:pic>
        <p:nvPicPr>
          <p:cNvPr id="3" name="Picture 2"/>
          <p:cNvPicPr>
            <a:picLocks noChangeAspect="1"/>
          </p:cNvPicPr>
          <p:nvPr/>
        </p:nvPicPr>
        <p:blipFill>
          <a:blip r:embed="rId2"/>
          <a:stretch>
            <a:fillRect/>
          </a:stretch>
        </p:blipFill>
        <p:spPr>
          <a:xfrm>
            <a:off x="685800" y="1369457"/>
            <a:ext cx="4442567" cy="4421743"/>
          </a:xfrm>
          <a:prstGeom prst="rect">
            <a:avLst/>
          </a:prstGeom>
        </p:spPr>
      </p:pic>
      <p:sp>
        <p:nvSpPr>
          <p:cNvPr id="33" name="TextBox 32"/>
          <p:cNvSpPr txBox="1"/>
          <p:nvPr/>
        </p:nvSpPr>
        <p:spPr>
          <a:xfrm>
            <a:off x="457200" y="5802868"/>
            <a:ext cx="7769901" cy="923330"/>
          </a:xfrm>
          <a:prstGeom prst="rect">
            <a:avLst/>
          </a:prstGeom>
          <a:noFill/>
        </p:spPr>
        <p:txBody>
          <a:bodyPr wrap="none" rtlCol="0">
            <a:spAutoFit/>
          </a:bodyPr>
          <a:lstStyle/>
          <a:p>
            <a:r>
              <a:rPr lang="en-US" dirty="0" smtClean="0"/>
              <a:t>Around 2005  we started to see clock speed and performance of CPUs level off.  </a:t>
            </a:r>
            <a:r>
              <a:rPr lang="en-US" dirty="0"/>
              <a:t/>
            </a:r>
            <a:br>
              <a:rPr lang="en-US" dirty="0"/>
            </a:br>
            <a:r>
              <a:rPr lang="en-US" dirty="0" smtClean="0"/>
              <a:t>Performance is now increased by having multiple-cores on a chip, but this causes</a:t>
            </a:r>
            <a:br>
              <a:rPr lang="en-US" dirty="0" smtClean="0"/>
            </a:br>
            <a:r>
              <a:rPr lang="en-US" dirty="0" smtClean="0"/>
              <a:t>complexity that our software needs to deal with…</a:t>
            </a:r>
            <a:endParaRPr lang="en-US" dirty="0"/>
          </a:p>
        </p:txBody>
      </p:sp>
      <p:sp>
        <p:nvSpPr>
          <p:cNvPr id="35" name="Oval 34"/>
          <p:cNvSpPr/>
          <p:nvPr/>
        </p:nvSpPr>
        <p:spPr>
          <a:xfrm>
            <a:off x="3756767" y="3124200"/>
            <a:ext cx="1371600" cy="1752600"/>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5410200" y="2362200"/>
            <a:ext cx="3273628" cy="1200329"/>
          </a:xfrm>
          <a:prstGeom prst="rect">
            <a:avLst/>
          </a:prstGeom>
          <a:noFill/>
        </p:spPr>
        <p:txBody>
          <a:bodyPr wrap="none" rtlCol="0">
            <a:spAutoFit/>
          </a:bodyPr>
          <a:lstStyle/>
          <a:p>
            <a:pPr algn="ctr"/>
            <a:r>
              <a:rPr lang="en-US" sz="3600" dirty="0" smtClean="0"/>
              <a:t>More Cores = </a:t>
            </a:r>
            <a:br>
              <a:rPr lang="en-US" sz="3600" dirty="0" smtClean="0"/>
            </a:br>
            <a:r>
              <a:rPr lang="en-US" sz="3600" dirty="0" smtClean="0"/>
              <a:t>Harder Software</a:t>
            </a:r>
            <a:endParaRPr lang="en-US" sz="3600" dirty="0"/>
          </a:p>
        </p:txBody>
      </p:sp>
    </p:spTree>
    <p:extLst>
      <p:ext uri="{BB962C8B-B14F-4D97-AF65-F5344CB8AC3E}">
        <p14:creationId xmlns:p14="http://schemas.microsoft.com/office/powerpoint/2010/main" val="42044516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Amdahl’s law also comes into play when trying to determine the maximum speedup that can be achieved</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lide Number Placeholder 5"/>
          <p:cNvSpPr>
            <a:spLocks noGrp="1"/>
          </p:cNvSpPr>
          <p:nvPr>
            <p:ph type="sldNum" sz="quarter" idx="11"/>
          </p:nvPr>
        </p:nvSpPr>
        <p:spPr/>
        <p:txBody>
          <a:bodyPr/>
          <a:lstStyle/>
          <a:p>
            <a:fld id="{0819E11B-0FAD-49FB-BD5A-6DFA15527CFB}" type="slidenum">
              <a:rPr lang="en-US" smtClean="0"/>
              <a:pPr/>
              <a:t>52</a:t>
            </a:fld>
            <a:endParaRPr lang="en-US" dirty="0"/>
          </a:p>
        </p:txBody>
      </p:sp>
      <p:sp>
        <p:nvSpPr>
          <p:cNvPr id="9" name="Footer Placeholder 8"/>
          <p:cNvSpPr>
            <a:spLocks noGrp="1"/>
          </p:cNvSpPr>
          <p:nvPr>
            <p:ph type="ftr" sz="quarter" idx="10"/>
          </p:nvPr>
        </p:nvSpPr>
        <p:spPr/>
        <p:txBody>
          <a:bodyPr/>
          <a:lstStyle/>
          <a:p>
            <a:r>
              <a:rPr lang="en-US" smtClean="0"/>
              <a:t>1</a:t>
            </a:r>
            <a:endParaRPr lang="en-US"/>
          </a:p>
        </p:txBody>
      </p:sp>
      <p:sp>
        <p:nvSpPr>
          <p:cNvPr id="33" name="TextBox 32"/>
          <p:cNvSpPr txBox="1"/>
          <p:nvPr/>
        </p:nvSpPr>
        <p:spPr>
          <a:xfrm>
            <a:off x="457200" y="5802868"/>
            <a:ext cx="8452366" cy="646331"/>
          </a:xfrm>
          <a:prstGeom prst="rect">
            <a:avLst/>
          </a:prstGeom>
          <a:noFill/>
        </p:spPr>
        <p:txBody>
          <a:bodyPr wrap="none" rtlCol="0">
            <a:spAutoFit/>
          </a:bodyPr>
          <a:lstStyle/>
          <a:p>
            <a:r>
              <a:rPr lang="en-US" dirty="0" smtClean="0"/>
              <a:t>This means to scale we also need to avoid parts of a system that need to be coordinated</a:t>
            </a:r>
            <a:br>
              <a:rPr lang="en-US" dirty="0" smtClean="0"/>
            </a:br>
            <a:r>
              <a:rPr lang="en-US" dirty="0" smtClean="0"/>
              <a:t>across an </a:t>
            </a:r>
            <a:r>
              <a:rPr lang="en-US" dirty="0" err="1" smtClean="0"/>
              <a:t>async</a:t>
            </a:r>
            <a:r>
              <a:rPr lang="en-US" dirty="0" smtClean="0"/>
              <a:t> boundary (e.g., shared </a:t>
            </a:r>
            <a:r>
              <a:rPr lang="en-US" smtClean="0"/>
              <a:t>mutable state)</a:t>
            </a:r>
            <a:endParaRPr lang="en-US" dirty="0"/>
          </a:p>
        </p:txBody>
      </p:sp>
      <p:pic>
        <p:nvPicPr>
          <p:cNvPr id="8" name="Picture 7"/>
          <p:cNvPicPr>
            <a:picLocks noChangeAspect="1"/>
          </p:cNvPicPr>
          <p:nvPr/>
        </p:nvPicPr>
        <p:blipFill>
          <a:blip r:embed="rId2"/>
          <a:stretch>
            <a:fillRect/>
          </a:stretch>
        </p:blipFill>
        <p:spPr>
          <a:xfrm>
            <a:off x="1143000" y="1447800"/>
            <a:ext cx="6269105" cy="4209910"/>
          </a:xfrm>
          <a:prstGeom prst="rect">
            <a:avLst/>
          </a:prstGeom>
        </p:spPr>
      </p:pic>
    </p:spTree>
    <p:extLst>
      <p:ext uri="{BB962C8B-B14F-4D97-AF65-F5344CB8AC3E}">
        <p14:creationId xmlns:p14="http://schemas.microsoft.com/office/powerpoint/2010/main" val="35716712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a:xfrm>
            <a:off x="228600" y="152400"/>
            <a:ext cx="8685212" cy="1143000"/>
          </a:xfrm>
        </p:spPr>
        <p:txBody>
          <a:bodyPr/>
          <a:lstStyle/>
          <a:p>
            <a:r>
              <a:rPr lang="en-US" altLang="en-US" dirty="0" smtClean="0"/>
              <a:t>Functional Reactive Libraries Take Us to the Next Level</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8" name="Picture 2" descr="http://reactivex.io/assets/operators/zi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1112044"/>
            <a:ext cx="2362200" cy="140255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reactivex.io/assets/operators/ma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2667000"/>
            <a:ext cx="2398426" cy="1143000"/>
          </a:xfrm>
          <a:prstGeom prst="rect">
            <a:avLst/>
          </a:prstGeom>
          <a:noFill/>
          <a:extLst>
            <a:ext uri="{909E8E84-426E-40DD-AFC4-6F175D3DCCD1}">
              <a14:hiddenFill xmlns:a14="http://schemas.microsoft.com/office/drawing/2010/main">
                <a:solidFill>
                  <a:srgbClr val="FFFFFF"/>
                </a:solidFill>
              </a14:hiddenFill>
            </a:ext>
          </a:extLst>
        </p:spPr>
      </p:pic>
      <p:pic>
        <p:nvPicPr>
          <p:cNvPr id="9225" name="Picture 9" descr="http://reactivex.io/assets/operators/groupB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29400" y="2362200"/>
            <a:ext cx="2514600" cy="141446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828800" y="6412468"/>
            <a:ext cx="5486400" cy="369332"/>
          </a:xfrm>
          <a:prstGeom prst="rect">
            <a:avLst/>
          </a:prstGeom>
        </p:spPr>
        <p:txBody>
          <a:bodyPr wrap="square">
            <a:spAutoFit/>
          </a:bodyPr>
          <a:lstStyle/>
          <a:p>
            <a:r>
              <a:rPr lang="en-US" b="1" dirty="0">
                <a:solidFill>
                  <a:srgbClr val="3366FF"/>
                </a:solidFill>
              </a:rPr>
              <a:t>http://reactivex.io/documentation/observable.html</a:t>
            </a:r>
          </a:p>
        </p:txBody>
      </p:sp>
      <p:sp>
        <p:nvSpPr>
          <p:cNvPr id="3" name="TextBox 2"/>
          <p:cNvSpPr txBox="1"/>
          <p:nvPr/>
        </p:nvSpPr>
        <p:spPr>
          <a:xfrm>
            <a:off x="3124200" y="3044993"/>
            <a:ext cx="2682645" cy="461665"/>
          </a:xfrm>
          <a:prstGeom prst="rect">
            <a:avLst/>
          </a:prstGeom>
          <a:noFill/>
        </p:spPr>
        <p:txBody>
          <a:bodyPr wrap="none" rtlCol="0">
            <a:spAutoFit/>
          </a:bodyPr>
          <a:lstStyle/>
          <a:p>
            <a:r>
              <a:rPr lang="en-US" sz="2400" b="1" dirty="0" smtClean="0">
                <a:solidFill>
                  <a:srgbClr val="FF0000"/>
                </a:solidFill>
              </a:rPr>
              <a:t>Functional Reactive</a:t>
            </a:r>
            <a:endParaRPr lang="en-US" sz="2400" b="1" dirty="0">
              <a:solidFill>
                <a:srgbClr val="FF0000"/>
              </a:solidFill>
            </a:endParaRPr>
          </a:p>
        </p:txBody>
      </p:sp>
      <p:sp>
        <p:nvSpPr>
          <p:cNvPr id="15" name="TextBox 14"/>
          <p:cNvSpPr txBox="1"/>
          <p:nvPr/>
        </p:nvSpPr>
        <p:spPr>
          <a:xfrm>
            <a:off x="2514600" y="3404800"/>
            <a:ext cx="2085026" cy="1569660"/>
          </a:xfrm>
          <a:prstGeom prst="rect">
            <a:avLst/>
          </a:prstGeom>
          <a:noFill/>
        </p:spPr>
        <p:txBody>
          <a:bodyPr wrap="none" rtlCol="0">
            <a:spAutoFit/>
          </a:bodyPr>
          <a:lstStyle/>
          <a:p>
            <a:pPr algn="r"/>
            <a:r>
              <a:rPr lang="en-US" sz="2400" b="1" dirty="0" smtClean="0">
                <a:solidFill>
                  <a:srgbClr val="00B050"/>
                </a:solidFill>
              </a:rPr>
              <a:t>Lambdas</a:t>
            </a:r>
          </a:p>
          <a:p>
            <a:pPr algn="r"/>
            <a:r>
              <a:rPr lang="en-US" sz="2400" b="1" dirty="0" smtClean="0">
                <a:solidFill>
                  <a:srgbClr val="00B050"/>
                </a:solidFill>
              </a:rPr>
              <a:t>Closures</a:t>
            </a:r>
          </a:p>
          <a:p>
            <a:pPr algn="r"/>
            <a:r>
              <a:rPr lang="en-US" sz="2400" b="1" dirty="0" smtClean="0">
                <a:solidFill>
                  <a:srgbClr val="00B050"/>
                </a:solidFill>
              </a:rPr>
              <a:t>Pure Functions</a:t>
            </a:r>
          </a:p>
          <a:p>
            <a:pPr algn="r"/>
            <a:r>
              <a:rPr lang="en-US" sz="2400" b="1" dirty="0" smtClean="0">
                <a:solidFill>
                  <a:srgbClr val="00B050"/>
                </a:solidFill>
              </a:rPr>
              <a:t>Composable</a:t>
            </a:r>
            <a:endParaRPr lang="en-US" sz="2400" b="1" dirty="0">
              <a:solidFill>
                <a:srgbClr val="00B050"/>
              </a:solidFill>
            </a:endParaRPr>
          </a:p>
        </p:txBody>
      </p:sp>
      <p:sp>
        <p:nvSpPr>
          <p:cNvPr id="16" name="TextBox 15"/>
          <p:cNvSpPr txBox="1"/>
          <p:nvPr/>
        </p:nvSpPr>
        <p:spPr>
          <a:xfrm>
            <a:off x="4560948" y="1600200"/>
            <a:ext cx="1992252" cy="1569660"/>
          </a:xfrm>
          <a:prstGeom prst="rect">
            <a:avLst/>
          </a:prstGeom>
          <a:noFill/>
        </p:spPr>
        <p:txBody>
          <a:bodyPr wrap="none" rtlCol="0">
            <a:spAutoFit/>
          </a:bodyPr>
          <a:lstStyle/>
          <a:p>
            <a:r>
              <a:rPr lang="en-US" sz="2400" b="1" dirty="0" smtClean="0">
                <a:solidFill>
                  <a:srgbClr val="00B050"/>
                </a:solidFill>
              </a:rPr>
              <a:t>Asynchronous</a:t>
            </a:r>
          </a:p>
          <a:p>
            <a:r>
              <a:rPr lang="en-US" sz="2400" b="1" dirty="0" smtClean="0">
                <a:solidFill>
                  <a:srgbClr val="00B050"/>
                </a:solidFill>
              </a:rPr>
              <a:t>Values</a:t>
            </a:r>
          </a:p>
          <a:p>
            <a:r>
              <a:rPr lang="en-US" sz="2400" b="1" dirty="0" smtClean="0">
                <a:solidFill>
                  <a:srgbClr val="00B050"/>
                </a:solidFill>
              </a:rPr>
              <a:t>Events</a:t>
            </a:r>
          </a:p>
          <a:p>
            <a:r>
              <a:rPr lang="en-US" sz="2400" b="1" dirty="0" smtClean="0">
                <a:solidFill>
                  <a:srgbClr val="00B050"/>
                </a:solidFill>
              </a:rPr>
              <a:t>Push</a:t>
            </a:r>
            <a:endParaRPr lang="en-US" sz="2400" b="1" dirty="0">
              <a:solidFill>
                <a:srgbClr val="00B050"/>
              </a:solidFill>
            </a:endParaRPr>
          </a:p>
        </p:txBody>
      </p:sp>
      <p:pic>
        <p:nvPicPr>
          <p:cNvPr id="4" name="Picture 3"/>
          <p:cNvPicPr>
            <a:picLocks noChangeAspect="1"/>
          </p:cNvPicPr>
          <p:nvPr/>
        </p:nvPicPr>
        <p:blipFill>
          <a:blip r:embed="rId6"/>
          <a:stretch>
            <a:fillRect/>
          </a:stretch>
        </p:blipFill>
        <p:spPr>
          <a:xfrm>
            <a:off x="6629400" y="998934"/>
            <a:ext cx="2514600" cy="1218009"/>
          </a:xfrm>
          <a:prstGeom prst="rect">
            <a:avLst/>
          </a:prstGeom>
        </p:spPr>
      </p:pic>
      <p:pic>
        <p:nvPicPr>
          <p:cNvPr id="6" name="Picture 5"/>
          <p:cNvPicPr>
            <a:picLocks noChangeAspect="1"/>
          </p:cNvPicPr>
          <p:nvPr/>
        </p:nvPicPr>
        <p:blipFill>
          <a:blip r:embed="rId7"/>
          <a:stretch>
            <a:fillRect/>
          </a:stretch>
        </p:blipFill>
        <p:spPr>
          <a:xfrm>
            <a:off x="152400" y="3962400"/>
            <a:ext cx="2362200" cy="1144191"/>
          </a:xfrm>
          <a:prstGeom prst="rect">
            <a:avLst/>
          </a:prstGeom>
        </p:spPr>
      </p:pic>
      <p:pic>
        <p:nvPicPr>
          <p:cNvPr id="8" name="Picture 7"/>
          <p:cNvPicPr>
            <a:picLocks noChangeAspect="1"/>
          </p:cNvPicPr>
          <p:nvPr/>
        </p:nvPicPr>
        <p:blipFill>
          <a:blip r:embed="rId8"/>
          <a:stretch>
            <a:fillRect/>
          </a:stretch>
        </p:blipFill>
        <p:spPr>
          <a:xfrm>
            <a:off x="6629400" y="3962400"/>
            <a:ext cx="2514600" cy="1198365"/>
          </a:xfrm>
          <a:prstGeom prst="rect">
            <a:avLst/>
          </a:prstGeom>
        </p:spPr>
      </p:pic>
      <p:sp>
        <p:nvSpPr>
          <p:cNvPr id="17" name="TextBox 16"/>
          <p:cNvSpPr txBox="1"/>
          <p:nvPr/>
        </p:nvSpPr>
        <p:spPr>
          <a:xfrm>
            <a:off x="304800" y="5525869"/>
            <a:ext cx="8579767" cy="707886"/>
          </a:xfrm>
          <a:prstGeom prst="rect">
            <a:avLst/>
          </a:prstGeom>
          <a:noFill/>
        </p:spPr>
        <p:txBody>
          <a:bodyPr wrap="none" rtlCol="0">
            <a:spAutoFit/>
          </a:bodyPr>
          <a:lstStyle/>
          <a:p>
            <a:pPr algn="ctr"/>
            <a:r>
              <a:rPr lang="en-US" sz="2000" dirty="0" smtClean="0"/>
              <a:t>Move away from request-reply semantics; Trigger streaming data based</a:t>
            </a:r>
            <a:br>
              <a:rPr lang="en-US" sz="2000" dirty="0" smtClean="0"/>
            </a:br>
            <a:r>
              <a:rPr lang="en-US" sz="2000" dirty="0" smtClean="0"/>
              <a:t>on events; and use functional operators and combinators to process the streams</a:t>
            </a:r>
            <a:endParaRPr lang="en-US" sz="2000" dirty="0"/>
          </a:p>
        </p:txBody>
      </p:sp>
      <p:sp>
        <p:nvSpPr>
          <p:cNvPr id="10" name="Slide Number Placeholder 9"/>
          <p:cNvSpPr>
            <a:spLocks noGrp="1"/>
          </p:cNvSpPr>
          <p:nvPr>
            <p:ph type="sldNum" sz="quarter" idx="11"/>
          </p:nvPr>
        </p:nvSpPr>
        <p:spPr/>
        <p:txBody>
          <a:bodyPr/>
          <a:lstStyle/>
          <a:p>
            <a:r>
              <a:rPr lang="en-US" dirty="0" smtClean="0"/>
              <a:t> </a:t>
            </a:r>
            <a:fld id="{0819E11B-0FAD-49FB-BD5A-6DFA15527CFB}" type="slidenum">
              <a:rPr lang="en-US" smtClean="0"/>
              <a:pPr/>
              <a:t>53</a:t>
            </a:fld>
            <a:endParaRPr lang="en-US" dirty="0"/>
          </a:p>
        </p:txBody>
      </p:sp>
      <p:sp>
        <p:nvSpPr>
          <p:cNvPr id="11" name="Footer Placeholder 10"/>
          <p:cNvSpPr>
            <a:spLocks noGrp="1"/>
          </p:cNvSpPr>
          <p:nvPr>
            <p:ph type="ftr" sz="quarter" idx="10"/>
          </p:nvPr>
        </p:nvSpPr>
        <p:spPr/>
        <p:txBody>
          <a:bodyPr/>
          <a:lstStyle/>
          <a:p>
            <a:r>
              <a:rPr lang="en-US" smtClean="0"/>
              <a:t>1</a:t>
            </a:r>
            <a:endParaRPr lang="en-US"/>
          </a:p>
        </p:txBody>
      </p:sp>
    </p:spTree>
    <p:extLst>
      <p:ext uri="{BB962C8B-B14F-4D97-AF65-F5344CB8AC3E}">
        <p14:creationId xmlns:p14="http://schemas.microsoft.com/office/powerpoint/2010/main" val="32493322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43800"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44" name="Title 1"/>
          <p:cNvSpPr>
            <a:spLocks noGrp="1"/>
          </p:cNvSpPr>
          <p:nvPr>
            <p:ph type="title"/>
          </p:nvPr>
        </p:nvSpPr>
        <p:spPr>
          <a:xfrm>
            <a:off x="228600" y="152400"/>
            <a:ext cx="8610600" cy="1143000"/>
          </a:xfrm>
        </p:spPr>
        <p:txBody>
          <a:bodyPr/>
          <a:lstStyle/>
          <a:p>
            <a:r>
              <a:rPr lang="en-US" altLang="en-US" dirty="0" smtClean="0"/>
              <a:t>Recall our 4 key SOA Patterns</a:t>
            </a:r>
          </a:p>
        </p:txBody>
      </p:sp>
      <p:sp>
        <p:nvSpPr>
          <p:cNvPr id="9" name="Slide Number Placeholder 8"/>
          <p:cNvSpPr>
            <a:spLocks noGrp="1"/>
          </p:cNvSpPr>
          <p:nvPr>
            <p:ph type="sldNum" sz="quarter" idx="11"/>
          </p:nvPr>
        </p:nvSpPr>
        <p:spPr/>
        <p:txBody>
          <a:bodyPr/>
          <a:lstStyle/>
          <a:p>
            <a:r>
              <a:rPr lang="en-US" dirty="0" smtClean="0"/>
              <a:t> </a:t>
            </a:r>
            <a:fld id="{0819E11B-0FAD-49FB-BD5A-6DFA15527CFB}" type="slidenum">
              <a:rPr lang="en-US" smtClean="0"/>
              <a:pPr/>
              <a:t>54</a:t>
            </a:fld>
            <a:endParaRPr lang="en-US" dirty="0"/>
          </a:p>
        </p:txBody>
      </p:sp>
      <p:sp>
        <p:nvSpPr>
          <p:cNvPr id="13" name="Footer Placeholder 12"/>
          <p:cNvSpPr>
            <a:spLocks noGrp="1"/>
          </p:cNvSpPr>
          <p:nvPr>
            <p:ph type="ftr" sz="quarter" idx="10"/>
          </p:nvPr>
        </p:nvSpPr>
        <p:spPr/>
        <p:txBody>
          <a:bodyPr/>
          <a:lstStyle/>
          <a:p>
            <a:r>
              <a:rPr lang="en-US" smtClean="0"/>
              <a:t>1</a:t>
            </a:r>
            <a:endParaRPr lang="en-US"/>
          </a:p>
        </p:txBody>
      </p:sp>
      <p:graphicFrame>
        <p:nvGraphicFramePr>
          <p:cNvPr id="20" name="Table 19"/>
          <p:cNvGraphicFramePr>
            <a:graphicFrameLocks noGrp="1"/>
          </p:cNvGraphicFramePr>
          <p:nvPr>
            <p:extLst>
              <p:ext uri="{D42A27DB-BD31-4B8C-83A1-F6EECF244321}">
                <p14:modId xmlns:p14="http://schemas.microsoft.com/office/powerpoint/2010/main" val="1024131666"/>
              </p:ext>
            </p:extLst>
          </p:nvPr>
        </p:nvGraphicFramePr>
        <p:xfrm>
          <a:off x="228600" y="1219200"/>
          <a:ext cx="6096000" cy="111252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endParaRPr lang="en-US" dirty="0"/>
                    </a:p>
                  </a:txBody>
                  <a:tcPr/>
                </a:tc>
                <a:tc>
                  <a:txBody>
                    <a:bodyPr/>
                    <a:lstStyle/>
                    <a:p>
                      <a:r>
                        <a:rPr lang="en-US" dirty="0" smtClean="0">
                          <a:solidFill>
                            <a:srgbClr val="000090"/>
                          </a:solidFill>
                        </a:rPr>
                        <a:t>One</a:t>
                      </a:r>
                      <a:endParaRPr lang="en-US" dirty="0">
                        <a:solidFill>
                          <a:srgbClr val="000090"/>
                        </a:solidFill>
                      </a:endParaRPr>
                    </a:p>
                  </a:txBody>
                  <a:tcPr/>
                </a:tc>
                <a:tc>
                  <a:txBody>
                    <a:bodyPr/>
                    <a:lstStyle/>
                    <a:p>
                      <a:r>
                        <a:rPr lang="en-US" dirty="0" smtClean="0">
                          <a:solidFill>
                            <a:srgbClr val="000090"/>
                          </a:solidFill>
                        </a:rPr>
                        <a:t>Many</a:t>
                      </a:r>
                      <a:endParaRPr lang="en-US" dirty="0">
                        <a:solidFill>
                          <a:srgbClr val="000090"/>
                        </a:solidFill>
                      </a:endParaRPr>
                    </a:p>
                  </a:txBody>
                  <a:tcPr/>
                </a:tc>
              </a:tr>
              <a:tr h="370840">
                <a:tc>
                  <a:txBody>
                    <a:bodyPr/>
                    <a:lstStyle/>
                    <a:p>
                      <a:r>
                        <a:rPr lang="en-US" dirty="0" smtClean="0"/>
                        <a:t>Synchronous </a:t>
                      </a:r>
                      <a:endParaRPr lang="en-US" dirty="0"/>
                    </a:p>
                  </a:txBody>
                  <a:tcPr/>
                </a:tc>
                <a:tc>
                  <a:txBody>
                    <a:bodyPr/>
                    <a:lstStyle/>
                    <a:p>
                      <a:r>
                        <a:rPr lang="en-US" dirty="0" smtClean="0"/>
                        <a:t>Try[T]</a:t>
                      </a:r>
                      <a:endParaRPr lang="en-US" dirty="0"/>
                    </a:p>
                  </a:txBody>
                  <a:tcPr/>
                </a:tc>
                <a:tc>
                  <a:txBody>
                    <a:bodyPr/>
                    <a:lstStyle/>
                    <a:p>
                      <a:r>
                        <a:rPr lang="en-US" dirty="0" err="1" smtClean="0"/>
                        <a:t>Iterable</a:t>
                      </a:r>
                      <a:r>
                        <a:rPr lang="en-US" dirty="0" smtClean="0"/>
                        <a:t>[T]</a:t>
                      </a:r>
                      <a:endParaRPr lang="en-US" dirty="0"/>
                    </a:p>
                  </a:txBody>
                  <a:tcPr/>
                </a:tc>
              </a:tr>
              <a:tr h="370840">
                <a:tc>
                  <a:txBody>
                    <a:bodyPr/>
                    <a:lstStyle/>
                    <a:p>
                      <a:r>
                        <a:rPr lang="en-US" dirty="0" smtClean="0"/>
                        <a:t>Asynchronous</a:t>
                      </a:r>
                      <a:endParaRPr lang="en-US" dirty="0"/>
                    </a:p>
                  </a:txBody>
                  <a:tcPr/>
                </a:tc>
                <a:tc>
                  <a:txBody>
                    <a:bodyPr/>
                    <a:lstStyle/>
                    <a:p>
                      <a:r>
                        <a:rPr lang="en-US" dirty="0" smtClean="0"/>
                        <a:t>Future</a:t>
                      </a:r>
                      <a:r>
                        <a:rPr lang="en-US" baseline="0" dirty="0" smtClean="0"/>
                        <a:t>[T]</a:t>
                      </a:r>
                      <a:endParaRPr lang="en-US" dirty="0"/>
                    </a:p>
                  </a:txBody>
                  <a:tcPr/>
                </a:tc>
                <a:tc>
                  <a:txBody>
                    <a:bodyPr/>
                    <a:lstStyle/>
                    <a:p>
                      <a:r>
                        <a:rPr lang="en-US" dirty="0" smtClean="0"/>
                        <a:t>Observable[T]</a:t>
                      </a:r>
                      <a:endParaRPr lang="en-US" dirty="0"/>
                    </a:p>
                  </a:txBody>
                  <a:tcPr/>
                </a:tc>
              </a:tr>
            </a:tbl>
          </a:graphicData>
        </a:graphic>
      </p:graphicFrame>
      <p:sp>
        <p:nvSpPr>
          <p:cNvPr id="4" name="TextBox 3"/>
          <p:cNvSpPr txBox="1"/>
          <p:nvPr/>
        </p:nvSpPr>
        <p:spPr>
          <a:xfrm>
            <a:off x="228600" y="4964668"/>
            <a:ext cx="8763000" cy="369332"/>
          </a:xfrm>
          <a:prstGeom prst="rect">
            <a:avLst/>
          </a:prstGeom>
          <a:noFill/>
        </p:spPr>
        <p:txBody>
          <a:bodyPr wrap="square" rtlCol="0">
            <a:spAutoFit/>
          </a:bodyPr>
          <a:lstStyle/>
          <a:p>
            <a:r>
              <a:rPr lang="en-US" b="1" dirty="0" smtClean="0"/>
              <a:t>It also turns out that the Observable[T] pattern can encapsulate all of the other patterns.</a:t>
            </a:r>
            <a:endParaRPr lang="en-US" b="1" dirty="0"/>
          </a:p>
        </p:txBody>
      </p:sp>
      <p:sp>
        <p:nvSpPr>
          <p:cNvPr id="21" name="TextBox 20"/>
          <p:cNvSpPr txBox="1"/>
          <p:nvPr/>
        </p:nvSpPr>
        <p:spPr>
          <a:xfrm>
            <a:off x="218916" y="5325070"/>
            <a:ext cx="8848884" cy="923330"/>
          </a:xfrm>
          <a:prstGeom prst="rect">
            <a:avLst/>
          </a:prstGeom>
          <a:noFill/>
        </p:spPr>
        <p:txBody>
          <a:bodyPr wrap="none" rtlCol="0">
            <a:spAutoFit/>
          </a:bodyPr>
          <a:lstStyle/>
          <a:p>
            <a:r>
              <a:rPr lang="en-US" dirty="0" smtClean="0"/>
              <a:t>Observable[T] -&gt; </a:t>
            </a:r>
            <a:r>
              <a:rPr lang="en-US" dirty="0" err="1" smtClean="0"/>
              <a:t>Iterable</a:t>
            </a:r>
            <a:r>
              <a:rPr lang="en-US" dirty="0" smtClean="0"/>
              <a:t>[T]:   </a:t>
            </a:r>
            <a:r>
              <a:rPr lang="en-US" dirty="0" err="1" smtClean="0"/>
              <a:t>Observable.from</a:t>
            </a:r>
            <a:r>
              <a:rPr lang="en-US" dirty="0" smtClean="0"/>
              <a:t>(</a:t>
            </a:r>
            <a:r>
              <a:rPr lang="en-US" dirty="0" err="1" smtClean="0"/>
              <a:t>getCustomers</a:t>
            </a:r>
            <a:r>
              <a:rPr lang="en-US" dirty="0" smtClean="0"/>
              <a:t>()).</a:t>
            </a:r>
            <a:r>
              <a:rPr lang="en-US" dirty="0" err="1" smtClean="0"/>
              <a:t>toBlockingObservable</a:t>
            </a:r>
            <a:endParaRPr lang="en-US" dirty="0" smtClean="0"/>
          </a:p>
          <a:p>
            <a:r>
              <a:rPr lang="en-US" dirty="0" smtClean="0"/>
              <a:t>Observable[T] -&gt; Future[T]: Trivial, an Observable with a single element</a:t>
            </a:r>
          </a:p>
          <a:p>
            <a:r>
              <a:rPr lang="en-US" dirty="0" smtClean="0"/>
              <a:t>Observable[T] -&gt; Try[T] : Trivial, Observable-&gt;</a:t>
            </a:r>
            <a:r>
              <a:rPr lang="en-US" dirty="0" err="1"/>
              <a:t>I</a:t>
            </a:r>
            <a:r>
              <a:rPr lang="en-US" dirty="0" err="1" smtClean="0"/>
              <a:t>terable</a:t>
            </a:r>
            <a:r>
              <a:rPr lang="en-US" dirty="0" smtClean="0"/>
              <a:t> where the </a:t>
            </a:r>
            <a:r>
              <a:rPr lang="en-US" dirty="0" err="1" smtClean="0"/>
              <a:t>Iterable</a:t>
            </a:r>
            <a:r>
              <a:rPr lang="en-US" dirty="0" smtClean="0"/>
              <a:t> has a single element</a:t>
            </a:r>
            <a:endParaRPr lang="en-US" dirty="0"/>
          </a:p>
        </p:txBody>
      </p:sp>
      <p:sp>
        <p:nvSpPr>
          <p:cNvPr id="22" name="TextBox 21"/>
          <p:cNvSpPr txBox="1"/>
          <p:nvPr/>
        </p:nvSpPr>
        <p:spPr>
          <a:xfrm>
            <a:off x="5638800" y="2892593"/>
            <a:ext cx="2682645" cy="461665"/>
          </a:xfrm>
          <a:prstGeom prst="rect">
            <a:avLst/>
          </a:prstGeom>
          <a:noFill/>
        </p:spPr>
        <p:txBody>
          <a:bodyPr wrap="none" rtlCol="0">
            <a:spAutoFit/>
          </a:bodyPr>
          <a:lstStyle/>
          <a:p>
            <a:r>
              <a:rPr lang="en-US" sz="2400" b="1" dirty="0" smtClean="0">
                <a:solidFill>
                  <a:srgbClr val="FF0000"/>
                </a:solidFill>
              </a:rPr>
              <a:t>Functional Reactive</a:t>
            </a:r>
            <a:endParaRPr lang="en-US" sz="2400" b="1" dirty="0">
              <a:solidFill>
                <a:srgbClr val="FF0000"/>
              </a:solidFill>
            </a:endParaRPr>
          </a:p>
        </p:txBody>
      </p:sp>
      <p:sp>
        <p:nvSpPr>
          <p:cNvPr id="23" name="TextBox 22"/>
          <p:cNvSpPr txBox="1"/>
          <p:nvPr/>
        </p:nvSpPr>
        <p:spPr>
          <a:xfrm>
            <a:off x="5029200" y="3252400"/>
            <a:ext cx="2085026" cy="1569660"/>
          </a:xfrm>
          <a:prstGeom prst="rect">
            <a:avLst/>
          </a:prstGeom>
          <a:noFill/>
        </p:spPr>
        <p:txBody>
          <a:bodyPr wrap="none" rtlCol="0">
            <a:spAutoFit/>
          </a:bodyPr>
          <a:lstStyle/>
          <a:p>
            <a:pPr algn="r"/>
            <a:r>
              <a:rPr lang="en-US" sz="2400" b="1" dirty="0" smtClean="0">
                <a:solidFill>
                  <a:srgbClr val="00B050"/>
                </a:solidFill>
              </a:rPr>
              <a:t>Lambdas</a:t>
            </a:r>
          </a:p>
          <a:p>
            <a:pPr algn="r"/>
            <a:r>
              <a:rPr lang="en-US" sz="2400" b="1" dirty="0" smtClean="0">
                <a:solidFill>
                  <a:srgbClr val="00B050"/>
                </a:solidFill>
              </a:rPr>
              <a:t>Closures</a:t>
            </a:r>
          </a:p>
          <a:p>
            <a:pPr algn="r"/>
            <a:r>
              <a:rPr lang="en-US" sz="2400" b="1" dirty="0" smtClean="0">
                <a:solidFill>
                  <a:srgbClr val="00B050"/>
                </a:solidFill>
              </a:rPr>
              <a:t>Pure Functions</a:t>
            </a:r>
          </a:p>
          <a:p>
            <a:pPr algn="r"/>
            <a:r>
              <a:rPr lang="en-US" sz="2400" b="1" dirty="0" smtClean="0">
                <a:solidFill>
                  <a:srgbClr val="00B050"/>
                </a:solidFill>
              </a:rPr>
              <a:t>Composable</a:t>
            </a:r>
            <a:endParaRPr lang="en-US" sz="2400" b="1" dirty="0">
              <a:solidFill>
                <a:srgbClr val="00B050"/>
              </a:solidFill>
            </a:endParaRPr>
          </a:p>
        </p:txBody>
      </p:sp>
      <p:sp>
        <p:nvSpPr>
          <p:cNvPr id="24" name="TextBox 23"/>
          <p:cNvSpPr txBox="1"/>
          <p:nvPr/>
        </p:nvSpPr>
        <p:spPr>
          <a:xfrm>
            <a:off x="7075548" y="1447800"/>
            <a:ext cx="1992252" cy="1569660"/>
          </a:xfrm>
          <a:prstGeom prst="rect">
            <a:avLst/>
          </a:prstGeom>
          <a:noFill/>
        </p:spPr>
        <p:txBody>
          <a:bodyPr wrap="none" rtlCol="0">
            <a:spAutoFit/>
          </a:bodyPr>
          <a:lstStyle/>
          <a:p>
            <a:r>
              <a:rPr lang="en-US" sz="2400" b="1" dirty="0" smtClean="0">
                <a:solidFill>
                  <a:srgbClr val="00B050"/>
                </a:solidFill>
              </a:rPr>
              <a:t>Asynchronous</a:t>
            </a:r>
          </a:p>
          <a:p>
            <a:r>
              <a:rPr lang="en-US" sz="2400" b="1" dirty="0" smtClean="0">
                <a:solidFill>
                  <a:srgbClr val="00B050"/>
                </a:solidFill>
              </a:rPr>
              <a:t>Values</a:t>
            </a:r>
          </a:p>
          <a:p>
            <a:r>
              <a:rPr lang="en-US" sz="2400" b="1" dirty="0" smtClean="0">
                <a:solidFill>
                  <a:srgbClr val="00B050"/>
                </a:solidFill>
              </a:rPr>
              <a:t>Events</a:t>
            </a:r>
          </a:p>
          <a:p>
            <a:r>
              <a:rPr lang="en-US" sz="2400" b="1" dirty="0" smtClean="0">
                <a:solidFill>
                  <a:srgbClr val="00B050"/>
                </a:solidFill>
              </a:rPr>
              <a:t>Push</a:t>
            </a:r>
            <a:endParaRPr lang="en-US" sz="2400" b="1" dirty="0">
              <a:solidFill>
                <a:srgbClr val="00B050"/>
              </a:solidFill>
            </a:endParaRPr>
          </a:p>
        </p:txBody>
      </p:sp>
      <p:sp>
        <p:nvSpPr>
          <p:cNvPr id="25" name="Rounded Rectangle 24"/>
          <p:cNvSpPr/>
          <p:nvPr/>
        </p:nvSpPr>
        <p:spPr>
          <a:xfrm>
            <a:off x="7086600" y="1295400"/>
            <a:ext cx="2057400" cy="2133600"/>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5791200" y="2133600"/>
            <a:ext cx="1295400" cy="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85800" y="4306669"/>
            <a:ext cx="4343400" cy="646331"/>
          </a:xfrm>
          <a:prstGeom prst="rect">
            <a:avLst/>
          </a:prstGeom>
          <a:noFill/>
        </p:spPr>
        <p:txBody>
          <a:bodyPr wrap="square" rtlCol="0">
            <a:spAutoFit/>
          </a:bodyPr>
          <a:lstStyle/>
          <a:p>
            <a:pPr algn="ctr"/>
            <a:r>
              <a:rPr lang="en-US" b="1" dirty="0" smtClean="0">
                <a:solidFill>
                  <a:srgbClr val="3366FF"/>
                </a:solidFill>
              </a:rPr>
              <a:t>The reactive architecture goals are best represented by the Observable pattern</a:t>
            </a:r>
            <a:endParaRPr lang="en-US" b="1" dirty="0">
              <a:solidFill>
                <a:srgbClr val="3366FF"/>
              </a:solidFill>
            </a:endParaRPr>
          </a:p>
        </p:txBody>
      </p:sp>
      <p:pic>
        <p:nvPicPr>
          <p:cNvPr id="27" name="Picture 26"/>
          <p:cNvPicPr>
            <a:picLocks noChangeAspect="1"/>
          </p:cNvPicPr>
          <p:nvPr/>
        </p:nvPicPr>
        <p:blipFill>
          <a:blip r:embed="rId2"/>
          <a:stretch>
            <a:fillRect/>
          </a:stretch>
        </p:blipFill>
        <p:spPr>
          <a:xfrm>
            <a:off x="609600" y="2209800"/>
            <a:ext cx="4724400" cy="2362200"/>
          </a:xfrm>
          <a:prstGeom prst="rect">
            <a:avLst/>
          </a:prstGeom>
        </p:spPr>
      </p:pic>
    </p:spTree>
    <p:extLst>
      <p:ext uri="{BB962C8B-B14F-4D97-AF65-F5344CB8AC3E}">
        <p14:creationId xmlns:p14="http://schemas.microsoft.com/office/powerpoint/2010/main" val="38401072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a:xfrm>
            <a:off x="458788" y="152400"/>
            <a:ext cx="8229600" cy="1143000"/>
          </a:xfrm>
        </p:spPr>
        <p:txBody>
          <a:bodyPr/>
          <a:lstStyle/>
          <a:p>
            <a:r>
              <a:rPr lang="en-US" altLang="en-US" dirty="0" smtClean="0"/>
              <a:t>Example: Getting a Customer Summary with Functional Reactive Techniques</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609600" y="990600"/>
            <a:ext cx="7578504" cy="5078314"/>
          </a:xfrm>
          <a:prstGeom prst="rect">
            <a:avLst/>
          </a:prstGeom>
          <a:noFill/>
        </p:spPr>
        <p:txBody>
          <a:bodyPr wrap="none" rtlCol="0">
            <a:spAutoFit/>
          </a:bodyPr>
          <a:lstStyle/>
          <a:p>
            <a:r>
              <a:rPr lang="en-US" b="1" dirty="0" smtClean="0"/>
              <a:t>def</a:t>
            </a:r>
            <a:r>
              <a:rPr lang="en-US" dirty="0" smtClean="0"/>
              <a:t> customerSummary(custId: </a:t>
            </a:r>
            <a:r>
              <a:rPr lang="en-US" dirty="0" smtClean="0">
                <a:solidFill>
                  <a:srgbClr val="0070C0"/>
                </a:solidFill>
              </a:rPr>
              <a:t>Long</a:t>
            </a:r>
            <a:r>
              <a:rPr lang="en-US" dirty="0" smtClean="0"/>
              <a:t>) :</a:t>
            </a:r>
            <a:r>
              <a:rPr lang="en-US" dirty="0" smtClean="0">
                <a:solidFill>
                  <a:srgbClr val="0070C0"/>
                </a:solidFill>
              </a:rPr>
              <a:t>Observable</a:t>
            </a:r>
            <a:r>
              <a:rPr lang="en-US" dirty="0" smtClean="0"/>
              <a:t>[</a:t>
            </a:r>
            <a:r>
              <a:rPr lang="en-US" dirty="0" smtClean="0">
                <a:solidFill>
                  <a:srgbClr val="0070C0"/>
                </a:solidFill>
              </a:rPr>
              <a:t>Map</a:t>
            </a:r>
            <a:r>
              <a:rPr lang="en-US" dirty="0" smtClean="0"/>
              <a:t>[</a:t>
            </a:r>
            <a:r>
              <a:rPr lang="en-US" dirty="0" smtClean="0">
                <a:solidFill>
                  <a:srgbClr val="0070C0"/>
                </a:solidFill>
              </a:rPr>
              <a:t>String</a:t>
            </a:r>
            <a:r>
              <a:rPr lang="en-US" dirty="0" smtClean="0"/>
              <a:t>,</a:t>
            </a:r>
            <a:r>
              <a:rPr lang="en-US" dirty="0" smtClean="0">
                <a:solidFill>
                  <a:srgbClr val="0070C0"/>
                </a:solidFill>
              </a:rPr>
              <a:t>Any</a:t>
            </a:r>
            <a:r>
              <a:rPr lang="en-US" dirty="0" smtClean="0"/>
              <a:t>]] = {</a:t>
            </a:r>
          </a:p>
          <a:p>
            <a:r>
              <a:rPr lang="en-US" dirty="0" smtClean="0"/>
              <a:t>    customerService.getCustomer(custId).</a:t>
            </a:r>
            <a:r>
              <a:rPr lang="en-US" dirty="0" smtClean="0">
                <a:solidFill>
                  <a:srgbClr val="008000"/>
                </a:solidFill>
              </a:rPr>
              <a:t>flatmap</a:t>
            </a:r>
            <a:r>
              <a:rPr lang="en-US" dirty="0" smtClean="0"/>
              <a:t>(customer =&gt; {</a:t>
            </a:r>
          </a:p>
          <a:p>
            <a:r>
              <a:rPr lang="en-US" dirty="0"/>
              <a:t> </a:t>
            </a:r>
            <a:r>
              <a:rPr lang="en-US" dirty="0" smtClean="0"/>
              <a:t>       </a:t>
            </a:r>
            <a:r>
              <a:rPr lang="en-US" b="1" dirty="0" err="1" smtClean="0"/>
              <a:t>val</a:t>
            </a:r>
            <a:r>
              <a:rPr lang="en-US" dirty="0" smtClean="0"/>
              <a:t> orders: </a:t>
            </a:r>
            <a:r>
              <a:rPr lang="en-US" dirty="0" smtClean="0">
                <a:solidFill>
                  <a:srgbClr val="0070C0"/>
                </a:solidFill>
              </a:rPr>
              <a:t>Map</a:t>
            </a:r>
            <a:r>
              <a:rPr lang="en-US" dirty="0" smtClean="0"/>
              <a:t>[</a:t>
            </a:r>
            <a:r>
              <a:rPr lang="en-US" dirty="0" smtClean="0">
                <a:solidFill>
                  <a:srgbClr val="0070C0"/>
                </a:solidFill>
              </a:rPr>
              <a:t>String</a:t>
            </a:r>
            <a:r>
              <a:rPr lang="en-US" dirty="0"/>
              <a:t>,</a:t>
            </a:r>
            <a:r>
              <a:rPr lang="en-US" dirty="0" smtClean="0">
                <a:solidFill>
                  <a:srgbClr val="0070C0"/>
                </a:solidFill>
              </a:rPr>
              <a:t>List</a:t>
            </a:r>
            <a:r>
              <a:rPr lang="en-US" dirty="0" smtClean="0"/>
              <a:t>[Order]] = orderService.getOrders(custId).</a:t>
            </a:r>
          </a:p>
          <a:p>
            <a:r>
              <a:rPr lang="en-US" dirty="0"/>
              <a:t> </a:t>
            </a:r>
            <a:r>
              <a:rPr lang="en-US" dirty="0" smtClean="0"/>
              <a:t>                        </a:t>
            </a:r>
            <a:r>
              <a:rPr lang="en-US" dirty="0" smtClean="0">
                <a:solidFill>
                  <a:srgbClr val="008000"/>
                </a:solidFill>
              </a:rPr>
              <a:t>take</a:t>
            </a:r>
            <a:r>
              <a:rPr lang="en-US" dirty="0" smtClean="0"/>
              <a:t>(10) </a:t>
            </a:r>
            <a:r>
              <a:rPr lang="en-US" dirty="0" smtClean="0">
                <a:solidFill>
                  <a:srgbClr val="008000"/>
                </a:solidFill>
              </a:rPr>
              <a:t>map</a:t>
            </a:r>
            <a:r>
              <a:rPr lang="en-US" dirty="0" smtClean="0">
                <a:solidFill>
                  <a:schemeClr val="accent4">
                    <a:lumMod val="75000"/>
                  </a:schemeClr>
                </a:solidFill>
              </a:rPr>
              <a:t> </a:t>
            </a:r>
            <a:r>
              <a:rPr lang="en-US" dirty="0" smtClean="0"/>
              <a:t>(olist =&gt; </a:t>
            </a:r>
            <a:r>
              <a:rPr lang="en-US" dirty="0" smtClean="0">
                <a:solidFill>
                  <a:srgbClr val="0070C0"/>
                </a:solidFill>
              </a:rPr>
              <a:t>Map</a:t>
            </a:r>
            <a:r>
              <a:rPr lang="en-US" dirty="0" smtClean="0"/>
              <a:t>( </a:t>
            </a:r>
            <a:r>
              <a:rPr lang="en-US" dirty="0" smtClean="0">
                <a:solidFill>
                  <a:srgbClr val="FF0000"/>
                </a:solidFill>
              </a:rPr>
              <a:t>“orders” </a:t>
            </a:r>
            <a:r>
              <a:rPr lang="en-US" dirty="0" smtClean="0"/>
              <a:t>-&gt;</a:t>
            </a:r>
            <a:r>
              <a:rPr lang="en-US" dirty="0"/>
              <a:t> o</a:t>
            </a:r>
            <a:r>
              <a:rPr lang="en-US" dirty="0" smtClean="0"/>
              <a:t>list))</a:t>
            </a:r>
          </a:p>
          <a:p>
            <a:r>
              <a:rPr lang="en-US" dirty="0"/>
              <a:t> </a:t>
            </a:r>
            <a:r>
              <a:rPr lang="en-US" dirty="0" smtClean="0"/>
              <a:t>       </a:t>
            </a:r>
            <a:r>
              <a:rPr lang="en-US" b="1" dirty="0" err="1" smtClean="0"/>
              <a:t>val</a:t>
            </a:r>
            <a:r>
              <a:rPr lang="en-US" dirty="0" smtClean="0"/>
              <a:t> bills: </a:t>
            </a:r>
            <a:r>
              <a:rPr lang="en-US" dirty="0" smtClean="0">
                <a:solidFill>
                  <a:schemeClr val="accent1"/>
                </a:solidFill>
              </a:rPr>
              <a:t>Map</a:t>
            </a:r>
            <a:r>
              <a:rPr lang="en-US" dirty="0" smtClean="0"/>
              <a:t>[</a:t>
            </a:r>
            <a:r>
              <a:rPr lang="en-US" dirty="0" smtClean="0">
                <a:solidFill>
                  <a:srgbClr val="0070C0"/>
                </a:solidFill>
              </a:rPr>
              <a:t>String</a:t>
            </a:r>
            <a:r>
              <a:rPr lang="en-US" dirty="0"/>
              <a:t>,</a:t>
            </a:r>
            <a:r>
              <a:rPr lang="en-US" dirty="0" smtClean="0">
                <a:solidFill>
                  <a:srgbClr val="0070C0"/>
                </a:solidFill>
              </a:rPr>
              <a:t>List</a:t>
            </a:r>
            <a:r>
              <a:rPr lang="en-US" dirty="0" smtClean="0"/>
              <a:t>[Bill]] = billService.getBills(custId) </a:t>
            </a:r>
          </a:p>
          <a:p>
            <a:r>
              <a:rPr lang="en-US" dirty="0"/>
              <a:t> </a:t>
            </a:r>
            <a:r>
              <a:rPr lang="en-US" dirty="0" smtClean="0"/>
              <a:t>                        </a:t>
            </a:r>
            <a:r>
              <a:rPr lang="en-US" dirty="0">
                <a:solidFill>
                  <a:srgbClr val="008000"/>
                </a:solidFill>
              </a:rPr>
              <a:t>take</a:t>
            </a:r>
            <a:r>
              <a:rPr lang="en-US" dirty="0"/>
              <a:t>(12) </a:t>
            </a:r>
            <a:r>
              <a:rPr lang="en-US" dirty="0" smtClean="0">
                <a:solidFill>
                  <a:srgbClr val="008000"/>
                </a:solidFill>
              </a:rPr>
              <a:t>map</a:t>
            </a:r>
            <a:r>
              <a:rPr lang="en-US" dirty="0" smtClean="0"/>
              <a:t> (blist =&gt; </a:t>
            </a:r>
            <a:r>
              <a:rPr lang="en-US" dirty="0" smtClean="0">
                <a:solidFill>
                  <a:srgbClr val="0070C0"/>
                </a:solidFill>
              </a:rPr>
              <a:t>Map</a:t>
            </a:r>
            <a:r>
              <a:rPr lang="en-US" dirty="0" smtClean="0"/>
              <a:t>( </a:t>
            </a:r>
            <a:r>
              <a:rPr lang="en-US" dirty="0" smtClean="0">
                <a:solidFill>
                  <a:srgbClr val="FF0000"/>
                </a:solidFill>
              </a:rPr>
              <a:t>“bills” </a:t>
            </a:r>
            <a:r>
              <a:rPr lang="en-US" dirty="0" smtClean="0"/>
              <a:t>-&gt; blist))</a:t>
            </a:r>
          </a:p>
          <a:p>
            <a:r>
              <a:rPr lang="en-US" dirty="0" smtClean="0"/>
              <a:t>       </a:t>
            </a:r>
          </a:p>
          <a:p>
            <a:r>
              <a:rPr lang="en-US" dirty="0"/>
              <a:t> </a:t>
            </a:r>
            <a:r>
              <a:rPr lang="en-US" dirty="0" smtClean="0"/>
              <a:t>       </a:t>
            </a:r>
            <a:r>
              <a:rPr lang="en-US" b="1" dirty="0" smtClean="0"/>
              <a:t>val</a:t>
            </a:r>
            <a:r>
              <a:rPr lang="en-US" dirty="0" smtClean="0"/>
              <a:t> theCust: </a:t>
            </a:r>
            <a:r>
              <a:rPr lang="en-US" dirty="0" smtClean="0">
                <a:solidFill>
                  <a:srgbClr val="4F81BD"/>
                </a:solidFill>
              </a:rPr>
              <a:t>Map</a:t>
            </a:r>
            <a:r>
              <a:rPr lang="en-US" dirty="0" smtClean="0"/>
              <a:t>[</a:t>
            </a:r>
            <a:r>
              <a:rPr lang="en-US" dirty="0" smtClean="0">
                <a:solidFill>
                  <a:schemeClr val="accent1"/>
                </a:solidFill>
              </a:rPr>
              <a:t>String</a:t>
            </a:r>
            <a:r>
              <a:rPr lang="en-US" dirty="0" smtClean="0"/>
              <a:t>,</a:t>
            </a:r>
            <a:r>
              <a:rPr lang="en-US" dirty="0" smtClean="0">
                <a:solidFill>
                  <a:schemeClr val="accent1"/>
                </a:solidFill>
              </a:rPr>
              <a:t> Customer</a:t>
            </a:r>
            <a:r>
              <a:rPr lang="en-US" dirty="0"/>
              <a:t>]</a:t>
            </a:r>
            <a:r>
              <a:rPr lang="en-US" dirty="0" smtClean="0"/>
              <a:t> = </a:t>
            </a:r>
            <a:r>
              <a:rPr lang="en-US" dirty="0" smtClean="0">
                <a:solidFill>
                  <a:srgbClr val="0070C0"/>
                </a:solidFill>
              </a:rPr>
              <a:t>Map</a:t>
            </a:r>
            <a:r>
              <a:rPr lang="en-US" dirty="0" smtClean="0"/>
              <a:t>(</a:t>
            </a:r>
            <a:r>
              <a:rPr lang="en-US" dirty="0" smtClean="0">
                <a:solidFill>
                  <a:srgbClr val="FF0000"/>
                </a:solidFill>
              </a:rPr>
              <a:t>“customer”</a:t>
            </a:r>
            <a:r>
              <a:rPr lang="en-US" dirty="0" smtClean="0"/>
              <a:t>,customer)</a:t>
            </a:r>
          </a:p>
          <a:p>
            <a:r>
              <a:rPr lang="en-US" dirty="0"/>
              <a:t> </a:t>
            </a:r>
            <a:r>
              <a:rPr lang="en-US" dirty="0" smtClean="0"/>
              <a:t>       </a:t>
            </a:r>
          </a:p>
          <a:p>
            <a:r>
              <a:rPr lang="en-US" dirty="0">
                <a:solidFill>
                  <a:srgbClr val="0070C0"/>
                </a:solidFill>
              </a:rPr>
              <a:t> </a:t>
            </a:r>
            <a:r>
              <a:rPr lang="en-US" dirty="0" smtClean="0">
                <a:solidFill>
                  <a:srgbClr val="0070C0"/>
                </a:solidFill>
              </a:rPr>
              <a:t>       Observable</a:t>
            </a:r>
            <a:r>
              <a:rPr lang="en-US" dirty="0" smtClean="0"/>
              <a:t>.</a:t>
            </a:r>
            <a:r>
              <a:rPr lang="en-US" dirty="0" smtClean="0">
                <a:solidFill>
                  <a:srgbClr val="008000"/>
                </a:solidFill>
              </a:rPr>
              <a:t>zip</a:t>
            </a:r>
            <a:r>
              <a:rPr lang="en-US" dirty="0" smtClean="0"/>
              <a:t>(</a:t>
            </a:r>
            <a:r>
              <a:rPr lang="en-US" dirty="0" smtClean="0">
                <a:solidFill>
                  <a:srgbClr val="0070C0"/>
                </a:solidFill>
              </a:rPr>
              <a:t>Observable</a:t>
            </a:r>
            <a:r>
              <a:rPr lang="en-US" dirty="0" smtClean="0"/>
              <a:t>(</a:t>
            </a:r>
            <a:r>
              <a:rPr lang="en-US" dirty="0" smtClean="0">
                <a:solidFill>
                  <a:srgbClr val="0070C0"/>
                </a:solidFill>
              </a:rPr>
              <a:t>List</a:t>
            </a:r>
            <a:r>
              <a:rPr lang="en-US" dirty="0" smtClean="0"/>
              <a:t>( </a:t>
            </a:r>
            <a:r>
              <a:rPr lang="en-US" dirty="0" err="1" smtClean="0"/>
              <a:t>theCust</a:t>
            </a:r>
            <a:r>
              <a:rPr lang="en-US" dirty="0" smtClean="0"/>
              <a:t>, orders, bills))) </a:t>
            </a:r>
            <a:r>
              <a:rPr lang="en-US" dirty="0" smtClean="0">
                <a:solidFill>
                  <a:srgbClr val="008000"/>
                </a:solidFill>
              </a:rPr>
              <a:t>map</a:t>
            </a:r>
            <a:r>
              <a:rPr lang="en-US" dirty="0" smtClean="0"/>
              <a:t> {</a:t>
            </a:r>
          </a:p>
          <a:p>
            <a:r>
              <a:rPr lang="en-US" dirty="0"/>
              <a:t> </a:t>
            </a:r>
            <a:r>
              <a:rPr lang="en-US" dirty="0" smtClean="0"/>
              <a:t>                    theCust </a:t>
            </a:r>
            <a:r>
              <a:rPr lang="en-US" dirty="0" smtClean="0">
                <a:solidFill>
                  <a:srgbClr val="008000"/>
                </a:solidFill>
              </a:rPr>
              <a:t>++ </a:t>
            </a:r>
            <a:r>
              <a:rPr lang="en-US" dirty="0" smtClean="0"/>
              <a:t>orders</a:t>
            </a:r>
            <a:r>
              <a:rPr lang="en-US" dirty="0" smtClean="0">
                <a:solidFill>
                  <a:srgbClr val="008000"/>
                </a:solidFill>
              </a:rPr>
              <a:t>++ </a:t>
            </a:r>
            <a:r>
              <a:rPr lang="en-US" dirty="0" smtClean="0"/>
              <a:t>bills</a:t>
            </a:r>
          </a:p>
          <a:p>
            <a:r>
              <a:rPr lang="en-US" dirty="0"/>
              <a:t> </a:t>
            </a:r>
            <a:r>
              <a:rPr lang="en-US" dirty="0" smtClean="0"/>
              <a:t>       }</a:t>
            </a:r>
          </a:p>
          <a:p>
            <a:r>
              <a:rPr lang="en-US" dirty="0"/>
              <a:t> </a:t>
            </a:r>
            <a:r>
              <a:rPr lang="en-US" dirty="0" smtClean="0"/>
              <a:t>   }</a:t>
            </a:r>
            <a:br>
              <a:rPr lang="en-US" dirty="0" smtClean="0"/>
            </a:br>
            <a:r>
              <a:rPr lang="en-US" dirty="0" smtClean="0"/>
              <a:t>}</a:t>
            </a:r>
          </a:p>
          <a:p>
            <a:endParaRPr lang="en-US" dirty="0"/>
          </a:p>
          <a:p>
            <a:r>
              <a:rPr lang="en-US" i="1" dirty="0" smtClean="0">
                <a:solidFill>
                  <a:srgbClr val="660066"/>
                </a:solidFill>
              </a:rPr>
              <a:t>//Run It</a:t>
            </a:r>
          </a:p>
          <a:p>
            <a:r>
              <a:rPr lang="en-US" b="1" dirty="0" smtClean="0"/>
              <a:t>val</a:t>
            </a:r>
            <a:r>
              <a:rPr lang="en-US" dirty="0" smtClean="0"/>
              <a:t> custSummary = customerSumary(lookupCustId(“brian.mitchell”)).subscribe</a:t>
            </a:r>
            <a:endParaRPr lang="en-US" dirty="0"/>
          </a:p>
          <a:p>
            <a:endParaRPr lang="en-US" dirty="0"/>
          </a:p>
        </p:txBody>
      </p:sp>
      <p:sp>
        <p:nvSpPr>
          <p:cNvPr id="4" name="Slide Number Placeholder 3"/>
          <p:cNvSpPr>
            <a:spLocks noGrp="1"/>
          </p:cNvSpPr>
          <p:nvPr>
            <p:ph type="sldNum" sz="quarter" idx="11"/>
          </p:nvPr>
        </p:nvSpPr>
        <p:spPr/>
        <p:txBody>
          <a:bodyPr/>
          <a:lstStyle/>
          <a:p>
            <a:fld id="{0819E11B-0FAD-49FB-BD5A-6DFA15527CFB}" type="slidenum">
              <a:rPr lang="en-US" smtClean="0"/>
              <a:pPr/>
              <a:t>55</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Tree>
    <p:extLst>
      <p:ext uri="{BB962C8B-B14F-4D97-AF65-F5344CB8AC3E}">
        <p14:creationId xmlns:p14="http://schemas.microsoft.com/office/powerpoint/2010/main" val="2766910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609600" y="990600"/>
            <a:ext cx="7578504" cy="5078314"/>
          </a:xfrm>
          <a:prstGeom prst="rect">
            <a:avLst/>
          </a:prstGeom>
          <a:noFill/>
        </p:spPr>
        <p:txBody>
          <a:bodyPr wrap="none" rtlCol="0">
            <a:spAutoFit/>
          </a:bodyPr>
          <a:lstStyle/>
          <a:p>
            <a:r>
              <a:rPr lang="en-US" b="1" dirty="0" smtClean="0"/>
              <a:t>def</a:t>
            </a:r>
            <a:r>
              <a:rPr lang="en-US" dirty="0" smtClean="0"/>
              <a:t> customerSummary(custId: </a:t>
            </a:r>
            <a:r>
              <a:rPr lang="en-US" dirty="0" smtClean="0">
                <a:solidFill>
                  <a:srgbClr val="0070C0"/>
                </a:solidFill>
              </a:rPr>
              <a:t>Long</a:t>
            </a:r>
            <a:r>
              <a:rPr lang="en-US" dirty="0" smtClean="0"/>
              <a:t>) :</a:t>
            </a:r>
            <a:r>
              <a:rPr lang="en-US" dirty="0" smtClean="0">
                <a:solidFill>
                  <a:srgbClr val="0070C0"/>
                </a:solidFill>
              </a:rPr>
              <a:t>Observable</a:t>
            </a:r>
            <a:r>
              <a:rPr lang="en-US" dirty="0" smtClean="0"/>
              <a:t>[</a:t>
            </a:r>
            <a:r>
              <a:rPr lang="en-US" dirty="0" smtClean="0">
                <a:solidFill>
                  <a:srgbClr val="0070C0"/>
                </a:solidFill>
              </a:rPr>
              <a:t>Map</a:t>
            </a:r>
            <a:r>
              <a:rPr lang="en-US" dirty="0" smtClean="0"/>
              <a:t>[</a:t>
            </a:r>
            <a:r>
              <a:rPr lang="en-US" dirty="0" smtClean="0">
                <a:solidFill>
                  <a:srgbClr val="0070C0"/>
                </a:solidFill>
              </a:rPr>
              <a:t>String</a:t>
            </a:r>
            <a:r>
              <a:rPr lang="en-US" dirty="0" smtClean="0"/>
              <a:t>,</a:t>
            </a:r>
            <a:r>
              <a:rPr lang="en-US" dirty="0" smtClean="0">
                <a:solidFill>
                  <a:srgbClr val="0070C0"/>
                </a:solidFill>
              </a:rPr>
              <a:t>Any</a:t>
            </a:r>
            <a:r>
              <a:rPr lang="en-US" dirty="0" smtClean="0"/>
              <a:t>]] = {</a:t>
            </a:r>
          </a:p>
          <a:p>
            <a:r>
              <a:rPr lang="en-US" dirty="0" smtClean="0"/>
              <a:t>    customerService.getCustomer(custId).</a:t>
            </a:r>
            <a:r>
              <a:rPr lang="en-US" dirty="0" smtClean="0">
                <a:solidFill>
                  <a:srgbClr val="008000"/>
                </a:solidFill>
              </a:rPr>
              <a:t>flatmap</a:t>
            </a:r>
            <a:r>
              <a:rPr lang="en-US" dirty="0" smtClean="0"/>
              <a:t>(customer =&gt; {</a:t>
            </a:r>
          </a:p>
          <a:p>
            <a:r>
              <a:rPr lang="en-US" dirty="0"/>
              <a:t> </a:t>
            </a:r>
            <a:r>
              <a:rPr lang="en-US" dirty="0" smtClean="0"/>
              <a:t>       </a:t>
            </a:r>
            <a:r>
              <a:rPr lang="en-US" b="1" dirty="0" err="1" smtClean="0"/>
              <a:t>val</a:t>
            </a:r>
            <a:r>
              <a:rPr lang="en-US" dirty="0" smtClean="0"/>
              <a:t> orders: </a:t>
            </a:r>
            <a:r>
              <a:rPr lang="en-US" dirty="0" smtClean="0">
                <a:solidFill>
                  <a:srgbClr val="0070C0"/>
                </a:solidFill>
              </a:rPr>
              <a:t>Map</a:t>
            </a:r>
            <a:r>
              <a:rPr lang="en-US" dirty="0" smtClean="0"/>
              <a:t>[</a:t>
            </a:r>
            <a:r>
              <a:rPr lang="en-US" dirty="0" smtClean="0">
                <a:solidFill>
                  <a:srgbClr val="0070C0"/>
                </a:solidFill>
              </a:rPr>
              <a:t>String</a:t>
            </a:r>
            <a:r>
              <a:rPr lang="en-US" dirty="0"/>
              <a:t>,</a:t>
            </a:r>
            <a:r>
              <a:rPr lang="en-US" dirty="0" smtClean="0">
                <a:solidFill>
                  <a:srgbClr val="0070C0"/>
                </a:solidFill>
              </a:rPr>
              <a:t>List</a:t>
            </a:r>
            <a:r>
              <a:rPr lang="en-US" dirty="0" smtClean="0"/>
              <a:t>[Order]] = orderService.getOrders(custId).</a:t>
            </a:r>
          </a:p>
          <a:p>
            <a:r>
              <a:rPr lang="en-US" dirty="0"/>
              <a:t> </a:t>
            </a:r>
            <a:r>
              <a:rPr lang="en-US" dirty="0" smtClean="0"/>
              <a:t>                        </a:t>
            </a:r>
            <a:r>
              <a:rPr lang="en-US" dirty="0" smtClean="0">
                <a:solidFill>
                  <a:srgbClr val="008000"/>
                </a:solidFill>
              </a:rPr>
              <a:t>take</a:t>
            </a:r>
            <a:r>
              <a:rPr lang="en-US" dirty="0" smtClean="0"/>
              <a:t>(10) </a:t>
            </a:r>
            <a:r>
              <a:rPr lang="en-US" dirty="0" smtClean="0">
                <a:solidFill>
                  <a:srgbClr val="008000"/>
                </a:solidFill>
              </a:rPr>
              <a:t>map</a:t>
            </a:r>
            <a:r>
              <a:rPr lang="en-US" dirty="0" smtClean="0">
                <a:solidFill>
                  <a:schemeClr val="accent4">
                    <a:lumMod val="75000"/>
                  </a:schemeClr>
                </a:solidFill>
              </a:rPr>
              <a:t> </a:t>
            </a:r>
            <a:r>
              <a:rPr lang="en-US" dirty="0" smtClean="0"/>
              <a:t>(olist =&gt; </a:t>
            </a:r>
            <a:r>
              <a:rPr lang="en-US" dirty="0" smtClean="0">
                <a:solidFill>
                  <a:srgbClr val="0070C0"/>
                </a:solidFill>
              </a:rPr>
              <a:t>Map</a:t>
            </a:r>
            <a:r>
              <a:rPr lang="en-US" dirty="0" smtClean="0"/>
              <a:t>( </a:t>
            </a:r>
            <a:r>
              <a:rPr lang="en-US" dirty="0" smtClean="0">
                <a:solidFill>
                  <a:srgbClr val="FF0000"/>
                </a:solidFill>
              </a:rPr>
              <a:t>“orders” </a:t>
            </a:r>
            <a:r>
              <a:rPr lang="en-US" dirty="0" smtClean="0"/>
              <a:t>-&gt;</a:t>
            </a:r>
            <a:r>
              <a:rPr lang="en-US" dirty="0"/>
              <a:t> o</a:t>
            </a:r>
            <a:r>
              <a:rPr lang="en-US" dirty="0" smtClean="0"/>
              <a:t>list))</a:t>
            </a:r>
          </a:p>
          <a:p>
            <a:r>
              <a:rPr lang="en-US" dirty="0"/>
              <a:t> </a:t>
            </a:r>
            <a:r>
              <a:rPr lang="en-US" dirty="0" smtClean="0"/>
              <a:t>       </a:t>
            </a:r>
            <a:r>
              <a:rPr lang="en-US" b="1" dirty="0" err="1" smtClean="0"/>
              <a:t>val</a:t>
            </a:r>
            <a:r>
              <a:rPr lang="en-US" dirty="0" smtClean="0"/>
              <a:t> bills: </a:t>
            </a:r>
            <a:r>
              <a:rPr lang="en-US" dirty="0" smtClean="0">
                <a:solidFill>
                  <a:schemeClr val="accent1"/>
                </a:solidFill>
              </a:rPr>
              <a:t>Map</a:t>
            </a:r>
            <a:r>
              <a:rPr lang="en-US" dirty="0" smtClean="0"/>
              <a:t>[</a:t>
            </a:r>
            <a:r>
              <a:rPr lang="en-US" dirty="0" smtClean="0">
                <a:solidFill>
                  <a:srgbClr val="0070C0"/>
                </a:solidFill>
              </a:rPr>
              <a:t>String</a:t>
            </a:r>
            <a:r>
              <a:rPr lang="en-US" dirty="0"/>
              <a:t>,</a:t>
            </a:r>
            <a:r>
              <a:rPr lang="en-US" dirty="0" smtClean="0">
                <a:solidFill>
                  <a:srgbClr val="0070C0"/>
                </a:solidFill>
              </a:rPr>
              <a:t>List</a:t>
            </a:r>
            <a:r>
              <a:rPr lang="en-US" dirty="0" smtClean="0"/>
              <a:t>[Bill]] = billService.getBills(custId) </a:t>
            </a:r>
          </a:p>
          <a:p>
            <a:r>
              <a:rPr lang="en-US" dirty="0"/>
              <a:t> </a:t>
            </a:r>
            <a:r>
              <a:rPr lang="en-US" dirty="0" smtClean="0"/>
              <a:t>                        </a:t>
            </a:r>
            <a:r>
              <a:rPr lang="en-US" dirty="0">
                <a:solidFill>
                  <a:srgbClr val="008000"/>
                </a:solidFill>
              </a:rPr>
              <a:t>take</a:t>
            </a:r>
            <a:r>
              <a:rPr lang="en-US" dirty="0"/>
              <a:t>(12) </a:t>
            </a:r>
            <a:r>
              <a:rPr lang="en-US" dirty="0" smtClean="0">
                <a:solidFill>
                  <a:srgbClr val="008000"/>
                </a:solidFill>
              </a:rPr>
              <a:t>map</a:t>
            </a:r>
            <a:r>
              <a:rPr lang="en-US" dirty="0" smtClean="0"/>
              <a:t> (blist =&gt; </a:t>
            </a:r>
            <a:r>
              <a:rPr lang="en-US" dirty="0" smtClean="0">
                <a:solidFill>
                  <a:srgbClr val="0070C0"/>
                </a:solidFill>
              </a:rPr>
              <a:t>Map</a:t>
            </a:r>
            <a:r>
              <a:rPr lang="en-US" dirty="0" smtClean="0"/>
              <a:t>( </a:t>
            </a:r>
            <a:r>
              <a:rPr lang="en-US" dirty="0" smtClean="0">
                <a:solidFill>
                  <a:srgbClr val="FF0000"/>
                </a:solidFill>
              </a:rPr>
              <a:t>“bills” </a:t>
            </a:r>
            <a:r>
              <a:rPr lang="en-US" dirty="0" smtClean="0"/>
              <a:t>-&gt; blist))</a:t>
            </a:r>
          </a:p>
          <a:p>
            <a:r>
              <a:rPr lang="en-US" dirty="0" smtClean="0"/>
              <a:t>       </a:t>
            </a:r>
          </a:p>
          <a:p>
            <a:r>
              <a:rPr lang="en-US" dirty="0"/>
              <a:t> </a:t>
            </a:r>
            <a:r>
              <a:rPr lang="en-US" dirty="0" smtClean="0"/>
              <a:t>       </a:t>
            </a:r>
            <a:r>
              <a:rPr lang="en-US" b="1" dirty="0" smtClean="0"/>
              <a:t>val</a:t>
            </a:r>
            <a:r>
              <a:rPr lang="en-US" dirty="0" smtClean="0"/>
              <a:t> theCust: </a:t>
            </a:r>
            <a:r>
              <a:rPr lang="en-US" dirty="0" smtClean="0">
                <a:solidFill>
                  <a:srgbClr val="4F81BD"/>
                </a:solidFill>
              </a:rPr>
              <a:t>Map</a:t>
            </a:r>
            <a:r>
              <a:rPr lang="en-US" dirty="0" smtClean="0"/>
              <a:t>[</a:t>
            </a:r>
            <a:r>
              <a:rPr lang="en-US" dirty="0" smtClean="0">
                <a:solidFill>
                  <a:schemeClr val="accent1"/>
                </a:solidFill>
              </a:rPr>
              <a:t>String</a:t>
            </a:r>
            <a:r>
              <a:rPr lang="en-US" dirty="0" smtClean="0"/>
              <a:t>,</a:t>
            </a:r>
            <a:r>
              <a:rPr lang="en-US" dirty="0" smtClean="0">
                <a:solidFill>
                  <a:schemeClr val="accent1"/>
                </a:solidFill>
              </a:rPr>
              <a:t> Customer</a:t>
            </a:r>
            <a:r>
              <a:rPr lang="en-US" dirty="0"/>
              <a:t>]</a:t>
            </a:r>
            <a:r>
              <a:rPr lang="en-US" dirty="0" smtClean="0"/>
              <a:t> = </a:t>
            </a:r>
            <a:r>
              <a:rPr lang="en-US" dirty="0" smtClean="0">
                <a:solidFill>
                  <a:srgbClr val="0070C0"/>
                </a:solidFill>
              </a:rPr>
              <a:t>Map</a:t>
            </a:r>
            <a:r>
              <a:rPr lang="en-US" dirty="0" smtClean="0"/>
              <a:t>(</a:t>
            </a:r>
            <a:r>
              <a:rPr lang="en-US" dirty="0" smtClean="0">
                <a:solidFill>
                  <a:srgbClr val="FF0000"/>
                </a:solidFill>
              </a:rPr>
              <a:t>“customer”</a:t>
            </a:r>
            <a:r>
              <a:rPr lang="en-US" dirty="0" smtClean="0"/>
              <a:t>,customer)</a:t>
            </a:r>
          </a:p>
          <a:p>
            <a:r>
              <a:rPr lang="en-US" dirty="0"/>
              <a:t> </a:t>
            </a:r>
            <a:r>
              <a:rPr lang="en-US" dirty="0" smtClean="0"/>
              <a:t>       </a:t>
            </a:r>
          </a:p>
          <a:p>
            <a:r>
              <a:rPr lang="en-US" dirty="0">
                <a:solidFill>
                  <a:srgbClr val="0070C0"/>
                </a:solidFill>
              </a:rPr>
              <a:t> </a:t>
            </a:r>
            <a:r>
              <a:rPr lang="en-US" dirty="0" smtClean="0">
                <a:solidFill>
                  <a:srgbClr val="0070C0"/>
                </a:solidFill>
              </a:rPr>
              <a:t>       Observable</a:t>
            </a:r>
            <a:r>
              <a:rPr lang="en-US" dirty="0" smtClean="0"/>
              <a:t>.</a:t>
            </a:r>
            <a:r>
              <a:rPr lang="en-US" dirty="0" smtClean="0">
                <a:solidFill>
                  <a:srgbClr val="008000"/>
                </a:solidFill>
              </a:rPr>
              <a:t>zip</a:t>
            </a:r>
            <a:r>
              <a:rPr lang="en-US" dirty="0" smtClean="0"/>
              <a:t>(</a:t>
            </a:r>
            <a:r>
              <a:rPr lang="en-US" dirty="0" smtClean="0">
                <a:solidFill>
                  <a:srgbClr val="0070C0"/>
                </a:solidFill>
              </a:rPr>
              <a:t>Observable</a:t>
            </a:r>
            <a:r>
              <a:rPr lang="en-US" dirty="0" smtClean="0"/>
              <a:t>(</a:t>
            </a:r>
            <a:r>
              <a:rPr lang="en-US" dirty="0" smtClean="0">
                <a:solidFill>
                  <a:srgbClr val="0070C0"/>
                </a:solidFill>
              </a:rPr>
              <a:t>List</a:t>
            </a:r>
            <a:r>
              <a:rPr lang="en-US" dirty="0" smtClean="0"/>
              <a:t>( </a:t>
            </a:r>
            <a:r>
              <a:rPr lang="en-US" dirty="0" err="1" smtClean="0"/>
              <a:t>theCust</a:t>
            </a:r>
            <a:r>
              <a:rPr lang="en-US" dirty="0" smtClean="0"/>
              <a:t>, orders, bills))) </a:t>
            </a:r>
            <a:r>
              <a:rPr lang="en-US" dirty="0" smtClean="0">
                <a:solidFill>
                  <a:srgbClr val="008000"/>
                </a:solidFill>
              </a:rPr>
              <a:t>map</a:t>
            </a:r>
            <a:r>
              <a:rPr lang="en-US" dirty="0" smtClean="0"/>
              <a:t> {</a:t>
            </a:r>
          </a:p>
          <a:p>
            <a:r>
              <a:rPr lang="en-US" dirty="0"/>
              <a:t> </a:t>
            </a:r>
            <a:r>
              <a:rPr lang="en-US" dirty="0" smtClean="0"/>
              <a:t>                    theCust </a:t>
            </a:r>
            <a:r>
              <a:rPr lang="en-US" dirty="0" smtClean="0">
                <a:solidFill>
                  <a:srgbClr val="008000"/>
                </a:solidFill>
              </a:rPr>
              <a:t>++ </a:t>
            </a:r>
            <a:r>
              <a:rPr lang="en-US" dirty="0" smtClean="0"/>
              <a:t>orders</a:t>
            </a:r>
            <a:r>
              <a:rPr lang="en-US" dirty="0" smtClean="0">
                <a:solidFill>
                  <a:srgbClr val="008000"/>
                </a:solidFill>
              </a:rPr>
              <a:t>++ </a:t>
            </a:r>
            <a:r>
              <a:rPr lang="en-US" dirty="0" smtClean="0"/>
              <a:t>bills</a:t>
            </a:r>
          </a:p>
          <a:p>
            <a:r>
              <a:rPr lang="en-US" dirty="0"/>
              <a:t> </a:t>
            </a:r>
            <a:r>
              <a:rPr lang="en-US" dirty="0" smtClean="0"/>
              <a:t>       }</a:t>
            </a:r>
          </a:p>
          <a:p>
            <a:r>
              <a:rPr lang="en-US" dirty="0"/>
              <a:t> </a:t>
            </a:r>
            <a:r>
              <a:rPr lang="en-US" dirty="0" smtClean="0"/>
              <a:t>   }</a:t>
            </a:r>
            <a:br>
              <a:rPr lang="en-US" dirty="0" smtClean="0"/>
            </a:br>
            <a:r>
              <a:rPr lang="en-US" dirty="0" smtClean="0"/>
              <a:t>}</a:t>
            </a:r>
          </a:p>
          <a:p>
            <a:endParaRPr lang="en-US" dirty="0"/>
          </a:p>
          <a:p>
            <a:r>
              <a:rPr lang="en-US" i="1" dirty="0" smtClean="0">
                <a:solidFill>
                  <a:srgbClr val="660066"/>
                </a:solidFill>
              </a:rPr>
              <a:t>//Run It</a:t>
            </a:r>
          </a:p>
          <a:p>
            <a:r>
              <a:rPr lang="en-US" b="1" dirty="0" smtClean="0"/>
              <a:t>val</a:t>
            </a:r>
            <a:r>
              <a:rPr lang="en-US" dirty="0" smtClean="0"/>
              <a:t> custSummary = customerSumary(lookupCustId(“brian.mitchell”)).subscribe</a:t>
            </a:r>
            <a:endParaRPr lang="en-US" dirty="0"/>
          </a:p>
          <a:p>
            <a:endParaRPr lang="en-US" dirty="0"/>
          </a:p>
        </p:txBody>
      </p:sp>
      <p:sp>
        <p:nvSpPr>
          <p:cNvPr id="36944" name="Title 1"/>
          <p:cNvSpPr>
            <a:spLocks noGrp="1"/>
          </p:cNvSpPr>
          <p:nvPr>
            <p:ph type="title"/>
          </p:nvPr>
        </p:nvSpPr>
        <p:spPr/>
        <p:txBody>
          <a:bodyPr/>
          <a:lstStyle/>
          <a:p>
            <a:r>
              <a:rPr lang="en-US" altLang="en-US" dirty="0" smtClean="0"/>
              <a:t>Example: Getting a Customer Summary using </a:t>
            </a:r>
            <a:r>
              <a:rPr lang="en-US" altLang="en-US" dirty="0" err="1" smtClean="0"/>
              <a:t>Scala</a:t>
            </a:r>
            <a:endParaRPr lang="en-US" altLang="en-US" dirty="0" smtClean="0"/>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ounded Rectangle 1"/>
          <p:cNvSpPr/>
          <p:nvPr/>
        </p:nvSpPr>
        <p:spPr>
          <a:xfrm>
            <a:off x="315990" y="1295400"/>
            <a:ext cx="4114800" cy="381000"/>
          </a:xfrm>
          <a:prstGeom prst="roundRect">
            <a:avLst/>
          </a:prstGeom>
          <a:noFill/>
          <a:ln w="50800">
            <a:solidFill>
              <a:srgbClr val="FF2D2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04800" y="1600200"/>
            <a:ext cx="8610600" cy="1219200"/>
          </a:xfrm>
          <a:prstGeom prst="roundRect">
            <a:avLst>
              <a:gd name="adj" fmla="val 8654"/>
            </a:avLst>
          </a:prstGeom>
          <a:solidFill>
            <a:srgbClr val="FF2D24"/>
          </a:solidFill>
          <a:ln w="25400">
            <a:solidFill>
              <a:srgbClr val="FF2D2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STEP 1: Stage a call to the Customer Web Service</a:t>
            </a:r>
            <a:endParaRPr lang="en-US" b="1" dirty="0"/>
          </a:p>
        </p:txBody>
      </p:sp>
      <p:sp>
        <p:nvSpPr>
          <p:cNvPr id="6" name="Slide Number Placeholder 5"/>
          <p:cNvSpPr>
            <a:spLocks noGrp="1"/>
          </p:cNvSpPr>
          <p:nvPr>
            <p:ph type="sldNum" sz="quarter" idx="11"/>
          </p:nvPr>
        </p:nvSpPr>
        <p:spPr/>
        <p:txBody>
          <a:bodyPr/>
          <a:lstStyle/>
          <a:p>
            <a:fld id="{0819E11B-0FAD-49FB-BD5A-6DFA15527CFB}" type="slidenum">
              <a:rPr lang="en-US" smtClean="0"/>
              <a:pPr/>
              <a:t>56</a:t>
            </a:fld>
            <a:endParaRPr lang="en-US" dirty="0"/>
          </a:p>
        </p:txBody>
      </p:sp>
      <p:sp>
        <p:nvSpPr>
          <p:cNvPr id="9" name="Footer Placeholder 8"/>
          <p:cNvSpPr>
            <a:spLocks noGrp="1"/>
          </p:cNvSpPr>
          <p:nvPr>
            <p:ph type="ftr" sz="quarter" idx="10"/>
          </p:nvPr>
        </p:nvSpPr>
        <p:spPr/>
        <p:txBody>
          <a:bodyPr/>
          <a:lstStyle/>
          <a:p>
            <a:r>
              <a:rPr lang="en-US" smtClean="0"/>
              <a:t>1</a:t>
            </a:r>
            <a:endParaRPr lang="en-US"/>
          </a:p>
        </p:txBody>
      </p:sp>
      <p:sp>
        <p:nvSpPr>
          <p:cNvPr id="4" name="Rectangle 3"/>
          <p:cNvSpPr/>
          <p:nvPr/>
        </p:nvSpPr>
        <p:spPr>
          <a:xfrm>
            <a:off x="914400" y="1295400"/>
            <a:ext cx="2819400" cy="304800"/>
          </a:xfrm>
          <a:prstGeom prst="rect">
            <a:avLst/>
          </a:prstGeom>
          <a:solidFill>
            <a:srgbClr val="FF0000">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501713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609600" y="990600"/>
            <a:ext cx="7578504" cy="5078314"/>
          </a:xfrm>
          <a:prstGeom prst="rect">
            <a:avLst/>
          </a:prstGeom>
          <a:noFill/>
        </p:spPr>
        <p:txBody>
          <a:bodyPr wrap="none" rtlCol="0">
            <a:spAutoFit/>
          </a:bodyPr>
          <a:lstStyle/>
          <a:p>
            <a:r>
              <a:rPr lang="en-US" b="1" dirty="0" smtClean="0"/>
              <a:t>def</a:t>
            </a:r>
            <a:r>
              <a:rPr lang="en-US" dirty="0" smtClean="0"/>
              <a:t> customerSummary(custId: </a:t>
            </a:r>
            <a:r>
              <a:rPr lang="en-US" dirty="0" smtClean="0">
                <a:solidFill>
                  <a:srgbClr val="0070C0"/>
                </a:solidFill>
              </a:rPr>
              <a:t>Long</a:t>
            </a:r>
            <a:r>
              <a:rPr lang="en-US" dirty="0" smtClean="0"/>
              <a:t>) :</a:t>
            </a:r>
            <a:r>
              <a:rPr lang="en-US" dirty="0" smtClean="0">
                <a:solidFill>
                  <a:srgbClr val="0070C0"/>
                </a:solidFill>
              </a:rPr>
              <a:t>Observable</a:t>
            </a:r>
            <a:r>
              <a:rPr lang="en-US" dirty="0" smtClean="0"/>
              <a:t>[</a:t>
            </a:r>
            <a:r>
              <a:rPr lang="en-US" dirty="0" smtClean="0">
                <a:solidFill>
                  <a:srgbClr val="0070C0"/>
                </a:solidFill>
              </a:rPr>
              <a:t>Map</a:t>
            </a:r>
            <a:r>
              <a:rPr lang="en-US" dirty="0" smtClean="0"/>
              <a:t>[</a:t>
            </a:r>
            <a:r>
              <a:rPr lang="en-US" dirty="0" smtClean="0">
                <a:solidFill>
                  <a:srgbClr val="0070C0"/>
                </a:solidFill>
              </a:rPr>
              <a:t>String</a:t>
            </a:r>
            <a:r>
              <a:rPr lang="en-US" dirty="0" smtClean="0"/>
              <a:t>,</a:t>
            </a:r>
            <a:r>
              <a:rPr lang="en-US" dirty="0" smtClean="0">
                <a:solidFill>
                  <a:srgbClr val="0070C0"/>
                </a:solidFill>
              </a:rPr>
              <a:t>Any</a:t>
            </a:r>
            <a:r>
              <a:rPr lang="en-US" dirty="0" smtClean="0"/>
              <a:t>]] = {</a:t>
            </a:r>
          </a:p>
          <a:p>
            <a:r>
              <a:rPr lang="en-US" dirty="0" smtClean="0"/>
              <a:t>    customerService.getCustomer(custId).</a:t>
            </a:r>
            <a:r>
              <a:rPr lang="en-US" dirty="0" smtClean="0">
                <a:solidFill>
                  <a:srgbClr val="008000"/>
                </a:solidFill>
              </a:rPr>
              <a:t>flatmap</a:t>
            </a:r>
            <a:r>
              <a:rPr lang="en-US" dirty="0" smtClean="0"/>
              <a:t>(customer =&gt; {</a:t>
            </a:r>
          </a:p>
          <a:p>
            <a:r>
              <a:rPr lang="en-US" dirty="0"/>
              <a:t> </a:t>
            </a:r>
            <a:r>
              <a:rPr lang="en-US" dirty="0" smtClean="0"/>
              <a:t>       </a:t>
            </a:r>
            <a:r>
              <a:rPr lang="en-US" b="1" dirty="0" err="1" smtClean="0"/>
              <a:t>val</a:t>
            </a:r>
            <a:r>
              <a:rPr lang="en-US" dirty="0" smtClean="0"/>
              <a:t> orders: </a:t>
            </a:r>
            <a:r>
              <a:rPr lang="en-US" dirty="0" smtClean="0">
                <a:solidFill>
                  <a:srgbClr val="0070C0"/>
                </a:solidFill>
              </a:rPr>
              <a:t>Map</a:t>
            </a:r>
            <a:r>
              <a:rPr lang="en-US" dirty="0" smtClean="0"/>
              <a:t>[</a:t>
            </a:r>
            <a:r>
              <a:rPr lang="en-US" dirty="0" smtClean="0">
                <a:solidFill>
                  <a:srgbClr val="0070C0"/>
                </a:solidFill>
              </a:rPr>
              <a:t>String</a:t>
            </a:r>
            <a:r>
              <a:rPr lang="en-US" dirty="0"/>
              <a:t>,</a:t>
            </a:r>
            <a:r>
              <a:rPr lang="en-US" dirty="0" smtClean="0">
                <a:solidFill>
                  <a:srgbClr val="0070C0"/>
                </a:solidFill>
              </a:rPr>
              <a:t>List</a:t>
            </a:r>
            <a:r>
              <a:rPr lang="en-US" dirty="0" smtClean="0"/>
              <a:t>[Order]] = orderService.getOrders(custId).</a:t>
            </a:r>
          </a:p>
          <a:p>
            <a:r>
              <a:rPr lang="en-US" dirty="0"/>
              <a:t> </a:t>
            </a:r>
            <a:r>
              <a:rPr lang="en-US" dirty="0" smtClean="0"/>
              <a:t>                        </a:t>
            </a:r>
            <a:r>
              <a:rPr lang="en-US" dirty="0" smtClean="0">
                <a:solidFill>
                  <a:srgbClr val="008000"/>
                </a:solidFill>
              </a:rPr>
              <a:t>take</a:t>
            </a:r>
            <a:r>
              <a:rPr lang="en-US" dirty="0" smtClean="0"/>
              <a:t>(10) </a:t>
            </a:r>
            <a:r>
              <a:rPr lang="en-US" dirty="0" smtClean="0">
                <a:solidFill>
                  <a:srgbClr val="008000"/>
                </a:solidFill>
              </a:rPr>
              <a:t>map</a:t>
            </a:r>
            <a:r>
              <a:rPr lang="en-US" dirty="0" smtClean="0">
                <a:solidFill>
                  <a:schemeClr val="accent4">
                    <a:lumMod val="75000"/>
                  </a:schemeClr>
                </a:solidFill>
              </a:rPr>
              <a:t> </a:t>
            </a:r>
            <a:r>
              <a:rPr lang="en-US" dirty="0" smtClean="0"/>
              <a:t>(olist =&gt; </a:t>
            </a:r>
            <a:r>
              <a:rPr lang="en-US" dirty="0" smtClean="0">
                <a:solidFill>
                  <a:srgbClr val="0070C0"/>
                </a:solidFill>
              </a:rPr>
              <a:t>Map</a:t>
            </a:r>
            <a:r>
              <a:rPr lang="en-US" dirty="0" smtClean="0"/>
              <a:t>( </a:t>
            </a:r>
            <a:r>
              <a:rPr lang="en-US" dirty="0" smtClean="0">
                <a:solidFill>
                  <a:srgbClr val="FF0000"/>
                </a:solidFill>
              </a:rPr>
              <a:t>“orders” </a:t>
            </a:r>
            <a:r>
              <a:rPr lang="en-US" dirty="0" smtClean="0"/>
              <a:t>-&gt;</a:t>
            </a:r>
            <a:r>
              <a:rPr lang="en-US" dirty="0"/>
              <a:t> o</a:t>
            </a:r>
            <a:r>
              <a:rPr lang="en-US" dirty="0" smtClean="0"/>
              <a:t>list))</a:t>
            </a:r>
          </a:p>
          <a:p>
            <a:r>
              <a:rPr lang="en-US" dirty="0"/>
              <a:t> </a:t>
            </a:r>
            <a:r>
              <a:rPr lang="en-US" dirty="0" smtClean="0"/>
              <a:t>       </a:t>
            </a:r>
            <a:r>
              <a:rPr lang="en-US" b="1" dirty="0" err="1" smtClean="0"/>
              <a:t>val</a:t>
            </a:r>
            <a:r>
              <a:rPr lang="en-US" dirty="0" smtClean="0"/>
              <a:t> bills: </a:t>
            </a:r>
            <a:r>
              <a:rPr lang="en-US" dirty="0" smtClean="0">
                <a:solidFill>
                  <a:schemeClr val="accent1"/>
                </a:solidFill>
              </a:rPr>
              <a:t>Map</a:t>
            </a:r>
            <a:r>
              <a:rPr lang="en-US" dirty="0" smtClean="0"/>
              <a:t>[</a:t>
            </a:r>
            <a:r>
              <a:rPr lang="en-US" dirty="0" smtClean="0">
                <a:solidFill>
                  <a:srgbClr val="0070C0"/>
                </a:solidFill>
              </a:rPr>
              <a:t>String</a:t>
            </a:r>
            <a:r>
              <a:rPr lang="en-US" dirty="0"/>
              <a:t>,</a:t>
            </a:r>
            <a:r>
              <a:rPr lang="en-US" dirty="0" smtClean="0">
                <a:solidFill>
                  <a:srgbClr val="0070C0"/>
                </a:solidFill>
              </a:rPr>
              <a:t>List</a:t>
            </a:r>
            <a:r>
              <a:rPr lang="en-US" dirty="0" smtClean="0"/>
              <a:t>[Bill]] = billService.getBills(custId) </a:t>
            </a:r>
          </a:p>
          <a:p>
            <a:r>
              <a:rPr lang="en-US" dirty="0"/>
              <a:t> </a:t>
            </a:r>
            <a:r>
              <a:rPr lang="en-US" dirty="0" smtClean="0"/>
              <a:t>                        </a:t>
            </a:r>
            <a:r>
              <a:rPr lang="en-US" dirty="0">
                <a:solidFill>
                  <a:srgbClr val="008000"/>
                </a:solidFill>
              </a:rPr>
              <a:t>take</a:t>
            </a:r>
            <a:r>
              <a:rPr lang="en-US" dirty="0"/>
              <a:t>(12) </a:t>
            </a:r>
            <a:r>
              <a:rPr lang="en-US" dirty="0" smtClean="0">
                <a:solidFill>
                  <a:srgbClr val="008000"/>
                </a:solidFill>
              </a:rPr>
              <a:t>map</a:t>
            </a:r>
            <a:r>
              <a:rPr lang="en-US" dirty="0" smtClean="0"/>
              <a:t> (blist =&gt; </a:t>
            </a:r>
            <a:r>
              <a:rPr lang="en-US" dirty="0" smtClean="0">
                <a:solidFill>
                  <a:srgbClr val="0070C0"/>
                </a:solidFill>
              </a:rPr>
              <a:t>Map</a:t>
            </a:r>
            <a:r>
              <a:rPr lang="en-US" dirty="0" smtClean="0"/>
              <a:t>( </a:t>
            </a:r>
            <a:r>
              <a:rPr lang="en-US" dirty="0" smtClean="0">
                <a:solidFill>
                  <a:srgbClr val="FF0000"/>
                </a:solidFill>
              </a:rPr>
              <a:t>“bills” </a:t>
            </a:r>
            <a:r>
              <a:rPr lang="en-US" dirty="0" smtClean="0"/>
              <a:t>-&gt; blist))</a:t>
            </a:r>
          </a:p>
          <a:p>
            <a:r>
              <a:rPr lang="en-US" dirty="0" smtClean="0"/>
              <a:t>       </a:t>
            </a:r>
          </a:p>
          <a:p>
            <a:r>
              <a:rPr lang="en-US" dirty="0"/>
              <a:t> </a:t>
            </a:r>
            <a:r>
              <a:rPr lang="en-US" dirty="0" smtClean="0"/>
              <a:t>       </a:t>
            </a:r>
            <a:r>
              <a:rPr lang="en-US" b="1" dirty="0" smtClean="0"/>
              <a:t>val</a:t>
            </a:r>
            <a:r>
              <a:rPr lang="en-US" dirty="0" smtClean="0"/>
              <a:t> theCust: </a:t>
            </a:r>
            <a:r>
              <a:rPr lang="en-US" dirty="0" smtClean="0">
                <a:solidFill>
                  <a:srgbClr val="4F81BD"/>
                </a:solidFill>
              </a:rPr>
              <a:t>Map</a:t>
            </a:r>
            <a:r>
              <a:rPr lang="en-US" dirty="0" smtClean="0"/>
              <a:t>[</a:t>
            </a:r>
            <a:r>
              <a:rPr lang="en-US" dirty="0" smtClean="0">
                <a:solidFill>
                  <a:schemeClr val="accent1"/>
                </a:solidFill>
              </a:rPr>
              <a:t>String</a:t>
            </a:r>
            <a:r>
              <a:rPr lang="en-US" dirty="0" smtClean="0"/>
              <a:t>,</a:t>
            </a:r>
            <a:r>
              <a:rPr lang="en-US" dirty="0" smtClean="0">
                <a:solidFill>
                  <a:schemeClr val="accent1"/>
                </a:solidFill>
              </a:rPr>
              <a:t> Customer</a:t>
            </a:r>
            <a:r>
              <a:rPr lang="en-US" dirty="0"/>
              <a:t>]</a:t>
            </a:r>
            <a:r>
              <a:rPr lang="en-US" dirty="0" smtClean="0"/>
              <a:t> = </a:t>
            </a:r>
            <a:r>
              <a:rPr lang="en-US" dirty="0" smtClean="0">
                <a:solidFill>
                  <a:srgbClr val="0070C0"/>
                </a:solidFill>
              </a:rPr>
              <a:t>Map</a:t>
            </a:r>
            <a:r>
              <a:rPr lang="en-US" dirty="0" smtClean="0"/>
              <a:t>(</a:t>
            </a:r>
            <a:r>
              <a:rPr lang="en-US" dirty="0" smtClean="0">
                <a:solidFill>
                  <a:srgbClr val="FF0000"/>
                </a:solidFill>
              </a:rPr>
              <a:t>“customer”</a:t>
            </a:r>
            <a:r>
              <a:rPr lang="en-US" dirty="0" smtClean="0"/>
              <a:t>,customer)</a:t>
            </a:r>
          </a:p>
          <a:p>
            <a:r>
              <a:rPr lang="en-US" dirty="0"/>
              <a:t> </a:t>
            </a:r>
            <a:r>
              <a:rPr lang="en-US" dirty="0" smtClean="0"/>
              <a:t>       </a:t>
            </a:r>
          </a:p>
          <a:p>
            <a:r>
              <a:rPr lang="en-US" dirty="0">
                <a:solidFill>
                  <a:srgbClr val="0070C0"/>
                </a:solidFill>
              </a:rPr>
              <a:t> </a:t>
            </a:r>
            <a:r>
              <a:rPr lang="en-US" dirty="0" smtClean="0">
                <a:solidFill>
                  <a:srgbClr val="0070C0"/>
                </a:solidFill>
              </a:rPr>
              <a:t>       Observable</a:t>
            </a:r>
            <a:r>
              <a:rPr lang="en-US" dirty="0" smtClean="0"/>
              <a:t>.</a:t>
            </a:r>
            <a:r>
              <a:rPr lang="en-US" dirty="0" smtClean="0">
                <a:solidFill>
                  <a:srgbClr val="008000"/>
                </a:solidFill>
              </a:rPr>
              <a:t>zip</a:t>
            </a:r>
            <a:r>
              <a:rPr lang="en-US" dirty="0" smtClean="0"/>
              <a:t>(</a:t>
            </a:r>
            <a:r>
              <a:rPr lang="en-US" dirty="0" smtClean="0">
                <a:solidFill>
                  <a:srgbClr val="0070C0"/>
                </a:solidFill>
              </a:rPr>
              <a:t>Observable</a:t>
            </a:r>
            <a:r>
              <a:rPr lang="en-US" dirty="0" smtClean="0"/>
              <a:t>(</a:t>
            </a:r>
            <a:r>
              <a:rPr lang="en-US" dirty="0" smtClean="0">
                <a:solidFill>
                  <a:srgbClr val="0070C0"/>
                </a:solidFill>
              </a:rPr>
              <a:t>List</a:t>
            </a:r>
            <a:r>
              <a:rPr lang="en-US" dirty="0" smtClean="0"/>
              <a:t>( </a:t>
            </a:r>
            <a:r>
              <a:rPr lang="en-US" dirty="0" err="1" smtClean="0"/>
              <a:t>theCust</a:t>
            </a:r>
            <a:r>
              <a:rPr lang="en-US" dirty="0" smtClean="0"/>
              <a:t>, orders, bills))) </a:t>
            </a:r>
            <a:r>
              <a:rPr lang="en-US" dirty="0" smtClean="0">
                <a:solidFill>
                  <a:srgbClr val="008000"/>
                </a:solidFill>
              </a:rPr>
              <a:t>map</a:t>
            </a:r>
            <a:r>
              <a:rPr lang="en-US" dirty="0" smtClean="0"/>
              <a:t> {</a:t>
            </a:r>
          </a:p>
          <a:p>
            <a:r>
              <a:rPr lang="en-US" dirty="0"/>
              <a:t> </a:t>
            </a:r>
            <a:r>
              <a:rPr lang="en-US" dirty="0" smtClean="0"/>
              <a:t>                    theCust </a:t>
            </a:r>
            <a:r>
              <a:rPr lang="en-US" dirty="0" smtClean="0">
                <a:solidFill>
                  <a:srgbClr val="008000"/>
                </a:solidFill>
              </a:rPr>
              <a:t>++ </a:t>
            </a:r>
            <a:r>
              <a:rPr lang="en-US" dirty="0" smtClean="0"/>
              <a:t>orders</a:t>
            </a:r>
            <a:r>
              <a:rPr lang="en-US" dirty="0" smtClean="0">
                <a:solidFill>
                  <a:srgbClr val="008000"/>
                </a:solidFill>
              </a:rPr>
              <a:t>++ </a:t>
            </a:r>
            <a:r>
              <a:rPr lang="en-US" dirty="0" smtClean="0"/>
              <a:t>bills</a:t>
            </a:r>
          </a:p>
          <a:p>
            <a:r>
              <a:rPr lang="en-US" dirty="0"/>
              <a:t> </a:t>
            </a:r>
            <a:r>
              <a:rPr lang="en-US" dirty="0" smtClean="0"/>
              <a:t>       }</a:t>
            </a:r>
          </a:p>
          <a:p>
            <a:r>
              <a:rPr lang="en-US" dirty="0"/>
              <a:t> </a:t>
            </a:r>
            <a:r>
              <a:rPr lang="en-US" dirty="0" smtClean="0"/>
              <a:t>   }</a:t>
            </a:r>
            <a:br>
              <a:rPr lang="en-US" dirty="0" smtClean="0"/>
            </a:br>
            <a:r>
              <a:rPr lang="en-US" dirty="0" smtClean="0"/>
              <a:t>}</a:t>
            </a:r>
          </a:p>
          <a:p>
            <a:endParaRPr lang="en-US" dirty="0"/>
          </a:p>
          <a:p>
            <a:r>
              <a:rPr lang="en-US" i="1" dirty="0" smtClean="0">
                <a:solidFill>
                  <a:srgbClr val="660066"/>
                </a:solidFill>
              </a:rPr>
              <a:t>//Run It</a:t>
            </a:r>
          </a:p>
          <a:p>
            <a:r>
              <a:rPr lang="en-US" b="1" dirty="0" smtClean="0"/>
              <a:t>val</a:t>
            </a:r>
            <a:r>
              <a:rPr lang="en-US" dirty="0" smtClean="0"/>
              <a:t> custSummary = customerSumary(lookupCustId(“brian.mitchell”)).subscribe</a:t>
            </a:r>
            <a:endParaRPr lang="en-US" dirty="0"/>
          </a:p>
          <a:p>
            <a:endParaRPr lang="en-US" dirty="0"/>
          </a:p>
        </p:txBody>
      </p:sp>
      <p:sp>
        <p:nvSpPr>
          <p:cNvPr id="36944" name="Title 1"/>
          <p:cNvSpPr>
            <a:spLocks noGrp="1"/>
          </p:cNvSpPr>
          <p:nvPr>
            <p:ph type="title"/>
          </p:nvPr>
        </p:nvSpPr>
        <p:spPr/>
        <p:txBody>
          <a:bodyPr/>
          <a:lstStyle/>
          <a:p>
            <a:r>
              <a:rPr lang="en-US" altLang="en-US" dirty="0" smtClean="0"/>
              <a:t>Example: Getting a Customer Summary using </a:t>
            </a:r>
            <a:r>
              <a:rPr lang="en-US" altLang="en-US" dirty="0" err="1" smtClean="0"/>
              <a:t>Scala</a:t>
            </a:r>
            <a:endParaRPr lang="en-US" altLang="en-US" dirty="0" smtClean="0"/>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ounded Rectangle 7"/>
          <p:cNvSpPr/>
          <p:nvPr/>
        </p:nvSpPr>
        <p:spPr>
          <a:xfrm>
            <a:off x="304800" y="3276600"/>
            <a:ext cx="8610600" cy="1219200"/>
          </a:xfrm>
          <a:prstGeom prst="roundRect">
            <a:avLst>
              <a:gd name="adj" fmla="val 8654"/>
            </a:avLst>
          </a:prstGeom>
          <a:solidFill>
            <a:srgbClr val="FF2D24"/>
          </a:solidFill>
          <a:ln w="25400">
            <a:solidFill>
              <a:srgbClr val="FF2D2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STEP 2: </a:t>
            </a:r>
            <a:r>
              <a:rPr lang="en-US" b="1" dirty="0"/>
              <a:t> </a:t>
            </a:r>
            <a:r>
              <a:rPr lang="en-US" b="1" dirty="0" smtClean="0"/>
              <a:t>Use the </a:t>
            </a:r>
            <a:r>
              <a:rPr lang="en-US" b="1" dirty="0" smtClean="0">
                <a:solidFill>
                  <a:srgbClr val="FFFF00"/>
                </a:solidFill>
              </a:rPr>
              <a:t>“flatmap” </a:t>
            </a:r>
            <a:r>
              <a:rPr lang="en-US" b="1" dirty="0" smtClean="0"/>
              <a:t>operator to indicate that you are going to combine some things asynchronously.  Specifically data for the last 10 </a:t>
            </a:r>
            <a:r>
              <a:rPr lang="en-US" b="1" dirty="0" err="1" smtClean="0"/>
              <a:t>ordersbilling</a:t>
            </a:r>
            <a:r>
              <a:rPr lang="en-US" b="1" dirty="0" smtClean="0"/>
              <a:t> </a:t>
            </a:r>
            <a:r>
              <a:rPr lang="en-US" b="1" dirty="0" err="1" smtClean="0"/>
              <a:t>infromation</a:t>
            </a:r>
            <a:r>
              <a:rPr lang="en-US" b="1" dirty="0" smtClean="0"/>
              <a:t> and customer profile data.</a:t>
            </a:r>
            <a:endParaRPr lang="en-US" b="1" dirty="0"/>
          </a:p>
        </p:txBody>
      </p:sp>
      <p:sp>
        <p:nvSpPr>
          <p:cNvPr id="4" name="Freeform 3"/>
          <p:cNvSpPr/>
          <p:nvPr/>
        </p:nvSpPr>
        <p:spPr>
          <a:xfrm>
            <a:off x="332154" y="1299308"/>
            <a:ext cx="8528539" cy="1973385"/>
          </a:xfrm>
          <a:custGeom>
            <a:avLst/>
            <a:gdLst>
              <a:gd name="connsiteX0" fmla="*/ 68385 w 8577385"/>
              <a:gd name="connsiteY0" fmla="*/ 254000 h 1992923"/>
              <a:gd name="connsiteX1" fmla="*/ 4151923 w 8577385"/>
              <a:gd name="connsiteY1" fmla="*/ 293077 h 1992923"/>
              <a:gd name="connsiteX2" fmla="*/ 4142154 w 8577385"/>
              <a:gd name="connsiteY2" fmla="*/ 0 h 1992923"/>
              <a:gd name="connsiteX3" fmla="*/ 8548077 w 8577385"/>
              <a:gd name="connsiteY3" fmla="*/ 39077 h 1992923"/>
              <a:gd name="connsiteX4" fmla="*/ 8577385 w 8577385"/>
              <a:gd name="connsiteY4" fmla="*/ 1983154 h 1992923"/>
              <a:gd name="connsiteX5" fmla="*/ 0 w 8577385"/>
              <a:gd name="connsiteY5" fmla="*/ 1992923 h 1992923"/>
              <a:gd name="connsiteX6" fmla="*/ 68385 w 8577385"/>
              <a:gd name="connsiteY6" fmla="*/ 254000 h 1992923"/>
              <a:gd name="connsiteX0" fmla="*/ 0 w 8596923"/>
              <a:gd name="connsiteY0" fmla="*/ 254000 h 1992923"/>
              <a:gd name="connsiteX1" fmla="*/ 4171461 w 8596923"/>
              <a:gd name="connsiteY1" fmla="*/ 293077 h 1992923"/>
              <a:gd name="connsiteX2" fmla="*/ 4161692 w 8596923"/>
              <a:gd name="connsiteY2" fmla="*/ 0 h 1992923"/>
              <a:gd name="connsiteX3" fmla="*/ 8567615 w 8596923"/>
              <a:gd name="connsiteY3" fmla="*/ 39077 h 1992923"/>
              <a:gd name="connsiteX4" fmla="*/ 8596923 w 8596923"/>
              <a:gd name="connsiteY4" fmla="*/ 1983154 h 1992923"/>
              <a:gd name="connsiteX5" fmla="*/ 19538 w 8596923"/>
              <a:gd name="connsiteY5" fmla="*/ 1992923 h 1992923"/>
              <a:gd name="connsiteX6" fmla="*/ 0 w 8596923"/>
              <a:gd name="connsiteY6" fmla="*/ 254000 h 1992923"/>
              <a:gd name="connsiteX0" fmla="*/ 0 w 8587154"/>
              <a:gd name="connsiteY0" fmla="*/ 312616 h 1992923"/>
              <a:gd name="connsiteX1" fmla="*/ 4161692 w 8587154"/>
              <a:gd name="connsiteY1" fmla="*/ 293077 h 1992923"/>
              <a:gd name="connsiteX2" fmla="*/ 4151923 w 8587154"/>
              <a:gd name="connsiteY2" fmla="*/ 0 h 1992923"/>
              <a:gd name="connsiteX3" fmla="*/ 8557846 w 8587154"/>
              <a:gd name="connsiteY3" fmla="*/ 39077 h 1992923"/>
              <a:gd name="connsiteX4" fmla="*/ 8587154 w 8587154"/>
              <a:gd name="connsiteY4" fmla="*/ 1983154 h 1992923"/>
              <a:gd name="connsiteX5" fmla="*/ 9769 w 8587154"/>
              <a:gd name="connsiteY5" fmla="*/ 1992923 h 1992923"/>
              <a:gd name="connsiteX6" fmla="*/ 0 w 8587154"/>
              <a:gd name="connsiteY6" fmla="*/ 312616 h 1992923"/>
              <a:gd name="connsiteX0" fmla="*/ 0 w 8557846"/>
              <a:gd name="connsiteY0" fmla="*/ 312616 h 1992923"/>
              <a:gd name="connsiteX1" fmla="*/ 4161692 w 8557846"/>
              <a:gd name="connsiteY1" fmla="*/ 293077 h 1992923"/>
              <a:gd name="connsiteX2" fmla="*/ 4151923 w 8557846"/>
              <a:gd name="connsiteY2" fmla="*/ 0 h 1992923"/>
              <a:gd name="connsiteX3" fmla="*/ 8557846 w 8557846"/>
              <a:gd name="connsiteY3" fmla="*/ 39077 h 1992923"/>
              <a:gd name="connsiteX4" fmla="*/ 8528539 w 8557846"/>
              <a:gd name="connsiteY4" fmla="*/ 1983154 h 1992923"/>
              <a:gd name="connsiteX5" fmla="*/ 9769 w 8557846"/>
              <a:gd name="connsiteY5" fmla="*/ 1992923 h 1992923"/>
              <a:gd name="connsiteX6" fmla="*/ 0 w 8557846"/>
              <a:gd name="connsiteY6" fmla="*/ 312616 h 1992923"/>
              <a:gd name="connsiteX0" fmla="*/ 0 w 8528539"/>
              <a:gd name="connsiteY0" fmla="*/ 312616 h 1992923"/>
              <a:gd name="connsiteX1" fmla="*/ 4161692 w 8528539"/>
              <a:gd name="connsiteY1" fmla="*/ 293077 h 1992923"/>
              <a:gd name="connsiteX2" fmla="*/ 4151923 w 8528539"/>
              <a:gd name="connsiteY2" fmla="*/ 0 h 1992923"/>
              <a:gd name="connsiteX3" fmla="*/ 8518769 w 8528539"/>
              <a:gd name="connsiteY3" fmla="*/ 39077 h 1992923"/>
              <a:gd name="connsiteX4" fmla="*/ 8528539 w 8528539"/>
              <a:gd name="connsiteY4" fmla="*/ 1983154 h 1992923"/>
              <a:gd name="connsiteX5" fmla="*/ 9769 w 8528539"/>
              <a:gd name="connsiteY5" fmla="*/ 1992923 h 1992923"/>
              <a:gd name="connsiteX6" fmla="*/ 0 w 8528539"/>
              <a:gd name="connsiteY6" fmla="*/ 312616 h 1992923"/>
              <a:gd name="connsiteX0" fmla="*/ 0 w 8528539"/>
              <a:gd name="connsiteY0" fmla="*/ 312616 h 1992923"/>
              <a:gd name="connsiteX1" fmla="*/ 4122616 w 8528539"/>
              <a:gd name="connsiteY1" fmla="*/ 293077 h 1992923"/>
              <a:gd name="connsiteX2" fmla="*/ 4151923 w 8528539"/>
              <a:gd name="connsiteY2" fmla="*/ 0 h 1992923"/>
              <a:gd name="connsiteX3" fmla="*/ 8518769 w 8528539"/>
              <a:gd name="connsiteY3" fmla="*/ 39077 h 1992923"/>
              <a:gd name="connsiteX4" fmla="*/ 8528539 w 8528539"/>
              <a:gd name="connsiteY4" fmla="*/ 1983154 h 1992923"/>
              <a:gd name="connsiteX5" fmla="*/ 9769 w 8528539"/>
              <a:gd name="connsiteY5" fmla="*/ 1992923 h 1992923"/>
              <a:gd name="connsiteX6" fmla="*/ 0 w 8528539"/>
              <a:gd name="connsiteY6" fmla="*/ 312616 h 1992923"/>
              <a:gd name="connsiteX0" fmla="*/ 0 w 8528539"/>
              <a:gd name="connsiteY0" fmla="*/ 293078 h 1973385"/>
              <a:gd name="connsiteX1" fmla="*/ 4122616 w 8528539"/>
              <a:gd name="connsiteY1" fmla="*/ 273539 h 1973385"/>
              <a:gd name="connsiteX2" fmla="*/ 4073770 w 8528539"/>
              <a:gd name="connsiteY2" fmla="*/ 0 h 1973385"/>
              <a:gd name="connsiteX3" fmla="*/ 8518769 w 8528539"/>
              <a:gd name="connsiteY3" fmla="*/ 19539 h 1973385"/>
              <a:gd name="connsiteX4" fmla="*/ 8528539 w 8528539"/>
              <a:gd name="connsiteY4" fmla="*/ 1963616 h 1973385"/>
              <a:gd name="connsiteX5" fmla="*/ 9769 w 8528539"/>
              <a:gd name="connsiteY5" fmla="*/ 1973385 h 1973385"/>
              <a:gd name="connsiteX6" fmla="*/ 0 w 8528539"/>
              <a:gd name="connsiteY6" fmla="*/ 293078 h 1973385"/>
              <a:gd name="connsiteX0" fmla="*/ 0 w 8528539"/>
              <a:gd name="connsiteY0" fmla="*/ 293078 h 1973385"/>
              <a:gd name="connsiteX1" fmla="*/ 4054231 w 8528539"/>
              <a:gd name="connsiteY1" fmla="*/ 273539 h 1973385"/>
              <a:gd name="connsiteX2" fmla="*/ 4073770 w 8528539"/>
              <a:gd name="connsiteY2" fmla="*/ 0 h 1973385"/>
              <a:gd name="connsiteX3" fmla="*/ 8518769 w 8528539"/>
              <a:gd name="connsiteY3" fmla="*/ 19539 h 1973385"/>
              <a:gd name="connsiteX4" fmla="*/ 8528539 w 8528539"/>
              <a:gd name="connsiteY4" fmla="*/ 1963616 h 1973385"/>
              <a:gd name="connsiteX5" fmla="*/ 9769 w 8528539"/>
              <a:gd name="connsiteY5" fmla="*/ 1973385 h 1973385"/>
              <a:gd name="connsiteX6" fmla="*/ 0 w 8528539"/>
              <a:gd name="connsiteY6" fmla="*/ 293078 h 197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28539" h="1973385">
                <a:moveTo>
                  <a:pt x="0" y="293078"/>
                </a:moveTo>
                <a:lnTo>
                  <a:pt x="4054231" y="273539"/>
                </a:lnTo>
                <a:lnTo>
                  <a:pt x="4073770" y="0"/>
                </a:lnTo>
                <a:lnTo>
                  <a:pt x="8518769" y="19539"/>
                </a:lnTo>
                <a:cubicBezTo>
                  <a:pt x="8522026" y="667565"/>
                  <a:pt x="8525282" y="1315590"/>
                  <a:pt x="8528539" y="1963616"/>
                </a:cubicBezTo>
                <a:lnTo>
                  <a:pt x="9769" y="1973385"/>
                </a:lnTo>
                <a:cubicBezTo>
                  <a:pt x="6513" y="1413283"/>
                  <a:pt x="3256" y="853180"/>
                  <a:pt x="0" y="293078"/>
                </a:cubicBezTo>
                <a:close/>
              </a:path>
            </a:pathLst>
          </a:custGeom>
          <a:noFill/>
          <a:ln w="50800">
            <a:solidFill>
              <a:srgbClr val="FF2D2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11"/>
          </p:nvPr>
        </p:nvSpPr>
        <p:spPr/>
        <p:txBody>
          <a:bodyPr/>
          <a:lstStyle/>
          <a:p>
            <a:fld id="{0819E11B-0FAD-49FB-BD5A-6DFA15527CFB}" type="slidenum">
              <a:rPr lang="en-US" smtClean="0"/>
              <a:pPr/>
              <a:t>57</a:t>
            </a:fld>
            <a:endParaRPr lang="en-US" dirty="0"/>
          </a:p>
        </p:txBody>
      </p:sp>
      <p:sp>
        <p:nvSpPr>
          <p:cNvPr id="11" name="Footer Placeholder 10"/>
          <p:cNvSpPr>
            <a:spLocks noGrp="1"/>
          </p:cNvSpPr>
          <p:nvPr>
            <p:ph type="ftr" sz="quarter" idx="10"/>
          </p:nvPr>
        </p:nvSpPr>
        <p:spPr/>
        <p:txBody>
          <a:bodyPr/>
          <a:lstStyle/>
          <a:p>
            <a:r>
              <a:rPr lang="en-US" smtClean="0"/>
              <a:t>1</a:t>
            </a:r>
            <a:endParaRPr lang="en-US"/>
          </a:p>
        </p:txBody>
      </p:sp>
      <p:sp>
        <p:nvSpPr>
          <p:cNvPr id="12" name="Rounded Rectangle 11"/>
          <p:cNvSpPr/>
          <p:nvPr/>
        </p:nvSpPr>
        <p:spPr>
          <a:xfrm>
            <a:off x="304800" y="4495800"/>
            <a:ext cx="8610600" cy="533400"/>
          </a:xfrm>
          <a:prstGeom prst="roundRect">
            <a:avLst>
              <a:gd name="adj" fmla="val 8654"/>
            </a:avLst>
          </a:prstGeom>
          <a:solidFill>
            <a:srgbClr val="008000"/>
          </a:solidFill>
          <a:ln w="25400">
            <a:solidFill>
              <a:srgbClr val="FF2D2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NOTE:  (1), (2) and (3) ALL EXECUTE CONCURRENTLY</a:t>
            </a:r>
            <a:endParaRPr lang="en-US" b="1" dirty="0"/>
          </a:p>
        </p:txBody>
      </p:sp>
      <p:sp>
        <p:nvSpPr>
          <p:cNvPr id="2" name="Oval 1"/>
          <p:cNvSpPr/>
          <p:nvPr/>
        </p:nvSpPr>
        <p:spPr>
          <a:xfrm>
            <a:off x="533400" y="1600200"/>
            <a:ext cx="381000" cy="381000"/>
          </a:xfrm>
          <a:prstGeom prst="ellipse">
            <a:avLst/>
          </a:prstGeom>
          <a:solidFill>
            <a:srgbClr val="FF2D24"/>
          </a:solidFill>
          <a:ln>
            <a:solidFill>
              <a:srgbClr val="FF2D2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a:t>
            </a:r>
            <a:endParaRPr lang="en-US" dirty="0"/>
          </a:p>
        </p:txBody>
      </p:sp>
      <p:sp>
        <p:nvSpPr>
          <p:cNvPr id="13" name="Oval 12"/>
          <p:cNvSpPr/>
          <p:nvPr/>
        </p:nvSpPr>
        <p:spPr>
          <a:xfrm>
            <a:off x="533400" y="2133600"/>
            <a:ext cx="381000" cy="381000"/>
          </a:xfrm>
          <a:prstGeom prst="ellipse">
            <a:avLst/>
          </a:prstGeom>
          <a:solidFill>
            <a:srgbClr val="FF2D24"/>
          </a:solidFill>
          <a:ln>
            <a:solidFill>
              <a:srgbClr val="FF2D2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sp>
        <p:nvSpPr>
          <p:cNvPr id="14" name="Oval 13"/>
          <p:cNvSpPr/>
          <p:nvPr/>
        </p:nvSpPr>
        <p:spPr>
          <a:xfrm>
            <a:off x="533400" y="2895600"/>
            <a:ext cx="381000" cy="381000"/>
          </a:xfrm>
          <a:prstGeom prst="ellipse">
            <a:avLst/>
          </a:prstGeom>
          <a:solidFill>
            <a:srgbClr val="FF2D24"/>
          </a:solidFill>
          <a:ln>
            <a:solidFill>
              <a:srgbClr val="FF2D2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sp>
        <p:nvSpPr>
          <p:cNvPr id="15" name="Rectangle 14"/>
          <p:cNvSpPr/>
          <p:nvPr/>
        </p:nvSpPr>
        <p:spPr>
          <a:xfrm>
            <a:off x="4495800" y="1600200"/>
            <a:ext cx="2209800" cy="304800"/>
          </a:xfrm>
          <a:prstGeom prst="rect">
            <a:avLst/>
          </a:prstGeom>
          <a:solidFill>
            <a:srgbClr val="FF0000">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038600" y="2133600"/>
            <a:ext cx="1752600" cy="304800"/>
          </a:xfrm>
          <a:prstGeom prst="rect">
            <a:avLst/>
          </a:prstGeom>
          <a:solidFill>
            <a:srgbClr val="FF0000">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257800" y="1371600"/>
            <a:ext cx="990600" cy="228600"/>
          </a:xfrm>
          <a:prstGeom prst="rect">
            <a:avLst/>
          </a:prstGeom>
          <a:solidFill>
            <a:srgbClr val="FF0000">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36058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609600" y="990600"/>
            <a:ext cx="7578504" cy="5078314"/>
          </a:xfrm>
          <a:prstGeom prst="rect">
            <a:avLst/>
          </a:prstGeom>
          <a:noFill/>
        </p:spPr>
        <p:txBody>
          <a:bodyPr wrap="none" rtlCol="0">
            <a:spAutoFit/>
          </a:bodyPr>
          <a:lstStyle/>
          <a:p>
            <a:r>
              <a:rPr lang="en-US" b="1" dirty="0" smtClean="0"/>
              <a:t>def</a:t>
            </a:r>
            <a:r>
              <a:rPr lang="en-US" dirty="0" smtClean="0"/>
              <a:t> customerSummary(custId: </a:t>
            </a:r>
            <a:r>
              <a:rPr lang="en-US" dirty="0" smtClean="0">
                <a:solidFill>
                  <a:srgbClr val="0070C0"/>
                </a:solidFill>
              </a:rPr>
              <a:t>Long</a:t>
            </a:r>
            <a:r>
              <a:rPr lang="en-US" dirty="0" smtClean="0"/>
              <a:t>) :</a:t>
            </a:r>
            <a:r>
              <a:rPr lang="en-US" dirty="0" smtClean="0">
                <a:solidFill>
                  <a:srgbClr val="0070C0"/>
                </a:solidFill>
              </a:rPr>
              <a:t>Observable</a:t>
            </a:r>
            <a:r>
              <a:rPr lang="en-US" dirty="0" smtClean="0"/>
              <a:t>[</a:t>
            </a:r>
            <a:r>
              <a:rPr lang="en-US" dirty="0" smtClean="0">
                <a:solidFill>
                  <a:srgbClr val="0070C0"/>
                </a:solidFill>
              </a:rPr>
              <a:t>Map</a:t>
            </a:r>
            <a:r>
              <a:rPr lang="en-US" dirty="0" smtClean="0"/>
              <a:t>[</a:t>
            </a:r>
            <a:r>
              <a:rPr lang="en-US" dirty="0" smtClean="0">
                <a:solidFill>
                  <a:srgbClr val="0070C0"/>
                </a:solidFill>
              </a:rPr>
              <a:t>String</a:t>
            </a:r>
            <a:r>
              <a:rPr lang="en-US" dirty="0" smtClean="0"/>
              <a:t>,</a:t>
            </a:r>
            <a:r>
              <a:rPr lang="en-US" dirty="0" smtClean="0">
                <a:solidFill>
                  <a:srgbClr val="0070C0"/>
                </a:solidFill>
              </a:rPr>
              <a:t>Any</a:t>
            </a:r>
            <a:r>
              <a:rPr lang="en-US" dirty="0" smtClean="0"/>
              <a:t>]] = {</a:t>
            </a:r>
          </a:p>
          <a:p>
            <a:r>
              <a:rPr lang="en-US" dirty="0" smtClean="0"/>
              <a:t>    customerService.getCustomer(custId).</a:t>
            </a:r>
            <a:r>
              <a:rPr lang="en-US" dirty="0" smtClean="0">
                <a:solidFill>
                  <a:srgbClr val="008000"/>
                </a:solidFill>
              </a:rPr>
              <a:t>flatmap</a:t>
            </a:r>
            <a:r>
              <a:rPr lang="en-US" dirty="0" smtClean="0"/>
              <a:t>(customer =&gt; {</a:t>
            </a:r>
          </a:p>
          <a:p>
            <a:r>
              <a:rPr lang="en-US" dirty="0"/>
              <a:t> </a:t>
            </a:r>
            <a:r>
              <a:rPr lang="en-US" dirty="0" smtClean="0"/>
              <a:t>       </a:t>
            </a:r>
            <a:r>
              <a:rPr lang="en-US" b="1" dirty="0" err="1" smtClean="0"/>
              <a:t>val</a:t>
            </a:r>
            <a:r>
              <a:rPr lang="en-US" dirty="0" smtClean="0"/>
              <a:t> orders: </a:t>
            </a:r>
            <a:r>
              <a:rPr lang="en-US" dirty="0" smtClean="0">
                <a:solidFill>
                  <a:srgbClr val="0070C0"/>
                </a:solidFill>
              </a:rPr>
              <a:t>Map</a:t>
            </a:r>
            <a:r>
              <a:rPr lang="en-US" dirty="0" smtClean="0"/>
              <a:t>[</a:t>
            </a:r>
            <a:r>
              <a:rPr lang="en-US" dirty="0" smtClean="0">
                <a:solidFill>
                  <a:srgbClr val="0070C0"/>
                </a:solidFill>
              </a:rPr>
              <a:t>String</a:t>
            </a:r>
            <a:r>
              <a:rPr lang="en-US" dirty="0"/>
              <a:t>,</a:t>
            </a:r>
            <a:r>
              <a:rPr lang="en-US" dirty="0" smtClean="0">
                <a:solidFill>
                  <a:srgbClr val="0070C0"/>
                </a:solidFill>
              </a:rPr>
              <a:t>List</a:t>
            </a:r>
            <a:r>
              <a:rPr lang="en-US" dirty="0" smtClean="0"/>
              <a:t>[Order]] = orderService.getOrders(custId).</a:t>
            </a:r>
          </a:p>
          <a:p>
            <a:r>
              <a:rPr lang="en-US" dirty="0"/>
              <a:t> </a:t>
            </a:r>
            <a:r>
              <a:rPr lang="en-US" dirty="0" smtClean="0"/>
              <a:t>                        </a:t>
            </a:r>
            <a:r>
              <a:rPr lang="en-US" dirty="0" smtClean="0">
                <a:solidFill>
                  <a:srgbClr val="008000"/>
                </a:solidFill>
              </a:rPr>
              <a:t>take</a:t>
            </a:r>
            <a:r>
              <a:rPr lang="en-US" dirty="0" smtClean="0"/>
              <a:t>(10) </a:t>
            </a:r>
            <a:r>
              <a:rPr lang="en-US" dirty="0" smtClean="0">
                <a:solidFill>
                  <a:srgbClr val="008000"/>
                </a:solidFill>
              </a:rPr>
              <a:t>map</a:t>
            </a:r>
            <a:r>
              <a:rPr lang="en-US" dirty="0" smtClean="0">
                <a:solidFill>
                  <a:schemeClr val="accent4">
                    <a:lumMod val="75000"/>
                  </a:schemeClr>
                </a:solidFill>
              </a:rPr>
              <a:t> </a:t>
            </a:r>
            <a:r>
              <a:rPr lang="en-US" dirty="0" smtClean="0"/>
              <a:t>(olist =&gt; </a:t>
            </a:r>
            <a:r>
              <a:rPr lang="en-US" dirty="0" smtClean="0">
                <a:solidFill>
                  <a:srgbClr val="0070C0"/>
                </a:solidFill>
              </a:rPr>
              <a:t>Map</a:t>
            </a:r>
            <a:r>
              <a:rPr lang="en-US" dirty="0" smtClean="0"/>
              <a:t>( </a:t>
            </a:r>
            <a:r>
              <a:rPr lang="en-US" dirty="0" smtClean="0">
                <a:solidFill>
                  <a:srgbClr val="FF0000"/>
                </a:solidFill>
              </a:rPr>
              <a:t>“orders” </a:t>
            </a:r>
            <a:r>
              <a:rPr lang="en-US" dirty="0" smtClean="0"/>
              <a:t>-&gt;</a:t>
            </a:r>
            <a:r>
              <a:rPr lang="en-US" dirty="0"/>
              <a:t> o</a:t>
            </a:r>
            <a:r>
              <a:rPr lang="en-US" dirty="0" smtClean="0"/>
              <a:t>list))</a:t>
            </a:r>
          </a:p>
          <a:p>
            <a:r>
              <a:rPr lang="en-US" dirty="0"/>
              <a:t> </a:t>
            </a:r>
            <a:r>
              <a:rPr lang="en-US" dirty="0" smtClean="0"/>
              <a:t>       </a:t>
            </a:r>
            <a:r>
              <a:rPr lang="en-US" b="1" dirty="0" err="1" smtClean="0"/>
              <a:t>val</a:t>
            </a:r>
            <a:r>
              <a:rPr lang="en-US" dirty="0" smtClean="0"/>
              <a:t> bills: </a:t>
            </a:r>
            <a:r>
              <a:rPr lang="en-US" dirty="0" smtClean="0">
                <a:solidFill>
                  <a:schemeClr val="accent1"/>
                </a:solidFill>
              </a:rPr>
              <a:t>Map</a:t>
            </a:r>
            <a:r>
              <a:rPr lang="en-US" dirty="0" smtClean="0"/>
              <a:t>[</a:t>
            </a:r>
            <a:r>
              <a:rPr lang="en-US" dirty="0" smtClean="0">
                <a:solidFill>
                  <a:srgbClr val="0070C0"/>
                </a:solidFill>
              </a:rPr>
              <a:t>String</a:t>
            </a:r>
            <a:r>
              <a:rPr lang="en-US" dirty="0"/>
              <a:t>,</a:t>
            </a:r>
            <a:r>
              <a:rPr lang="en-US" dirty="0" smtClean="0">
                <a:solidFill>
                  <a:srgbClr val="0070C0"/>
                </a:solidFill>
              </a:rPr>
              <a:t>List</a:t>
            </a:r>
            <a:r>
              <a:rPr lang="en-US" dirty="0" smtClean="0"/>
              <a:t>[Bill]] = billService.getBills(custId) </a:t>
            </a:r>
          </a:p>
          <a:p>
            <a:r>
              <a:rPr lang="en-US" dirty="0"/>
              <a:t> </a:t>
            </a:r>
            <a:r>
              <a:rPr lang="en-US" dirty="0" smtClean="0"/>
              <a:t>                        </a:t>
            </a:r>
            <a:r>
              <a:rPr lang="en-US" dirty="0">
                <a:solidFill>
                  <a:srgbClr val="008000"/>
                </a:solidFill>
              </a:rPr>
              <a:t>take</a:t>
            </a:r>
            <a:r>
              <a:rPr lang="en-US" dirty="0"/>
              <a:t>(12) </a:t>
            </a:r>
            <a:r>
              <a:rPr lang="en-US" dirty="0" smtClean="0">
                <a:solidFill>
                  <a:srgbClr val="008000"/>
                </a:solidFill>
              </a:rPr>
              <a:t>map</a:t>
            </a:r>
            <a:r>
              <a:rPr lang="en-US" dirty="0" smtClean="0"/>
              <a:t> (blist =&gt; </a:t>
            </a:r>
            <a:r>
              <a:rPr lang="en-US" dirty="0" smtClean="0">
                <a:solidFill>
                  <a:srgbClr val="0070C0"/>
                </a:solidFill>
              </a:rPr>
              <a:t>Map</a:t>
            </a:r>
            <a:r>
              <a:rPr lang="en-US" dirty="0" smtClean="0"/>
              <a:t>( </a:t>
            </a:r>
            <a:r>
              <a:rPr lang="en-US" dirty="0" smtClean="0">
                <a:solidFill>
                  <a:srgbClr val="FF0000"/>
                </a:solidFill>
              </a:rPr>
              <a:t>“bills” </a:t>
            </a:r>
            <a:r>
              <a:rPr lang="en-US" dirty="0" smtClean="0"/>
              <a:t>-&gt; blist))</a:t>
            </a:r>
          </a:p>
          <a:p>
            <a:r>
              <a:rPr lang="en-US" dirty="0" smtClean="0"/>
              <a:t>       </a:t>
            </a:r>
          </a:p>
          <a:p>
            <a:r>
              <a:rPr lang="en-US" dirty="0"/>
              <a:t> </a:t>
            </a:r>
            <a:r>
              <a:rPr lang="en-US" dirty="0" smtClean="0"/>
              <a:t>       </a:t>
            </a:r>
            <a:r>
              <a:rPr lang="en-US" b="1" dirty="0" smtClean="0"/>
              <a:t>val</a:t>
            </a:r>
            <a:r>
              <a:rPr lang="en-US" dirty="0" smtClean="0"/>
              <a:t> theCust: </a:t>
            </a:r>
            <a:r>
              <a:rPr lang="en-US" dirty="0" smtClean="0">
                <a:solidFill>
                  <a:srgbClr val="4F81BD"/>
                </a:solidFill>
              </a:rPr>
              <a:t>Map</a:t>
            </a:r>
            <a:r>
              <a:rPr lang="en-US" dirty="0" smtClean="0"/>
              <a:t>[</a:t>
            </a:r>
            <a:r>
              <a:rPr lang="en-US" dirty="0" smtClean="0">
                <a:solidFill>
                  <a:schemeClr val="accent1"/>
                </a:solidFill>
              </a:rPr>
              <a:t>String</a:t>
            </a:r>
            <a:r>
              <a:rPr lang="en-US" dirty="0" smtClean="0"/>
              <a:t>,</a:t>
            </a:r>
            <a:r>
              <a:rPr lang="en-US" dirty="0" smtClean="0">
                <a:solidFill>
                  <a:schemeClr val="accent1"/>
                </a:solidFill>
              </a:rPr>
              <a:t> Customer</a:t>
            </a:r>
            <a:r>
              <a:rPr lang="en-US" dirty="0"/>
              <a:t>]</a:t>
            </a:r>
            <a:r>
              <a:rPr lang="en-US" dirty="0" smtClean="0"/>
              <a:t> = </a:t>
            </a:r>
            <a:r>
              <a:rPr lang="en-US" dirty="0" smtClean="0">
                <a:solidFill>
                  <a:srgbClr val="0070C0"/>
                </a:solidFill>
              </a:rPr>
              <a:t>Map</a:t>
            </a:r>
            <a:r>
              <a:rPr lang="en-US" dirty="0" smtClean="0"/>
              <a:t>(</a:t>
            </a:r>
            <a:r>
              <a:rPr lang="en-US" dirty="0" smtClean="0">
                <a:solidFill>
                  <a:srgbClr val="FF0000"/>
                </a:solidFill>
              </a:rPr>
              <a:t>“customer”</a:t>
            </a:r>
            <a:r>
              <a:rPr lang="en-US" dirty="0" smtClean="0"/>
              <a:t>,customer)</a:t>
            </a:r>
          </a:p>
          <a:p>
            <a:r>
              <a:rPr lang="en-US" dirty="0"/>
              <a:t> </a:t>
            </a:r>
            <a:r>
              <a:rPr lang="en-US" dirty="0" smtClean="0"/>
              <a:t>       </a:t>
            </a:r>
          </a:p>
          <a:p>
            <a:r>
              <a:rPr lang="en-US" dirty="0">
                <a:solidFill>
                  <a:srgbClr val="0070C0"/>
                </a:solidFill>
              </a:rPr>
              <a:t> </a:t>
            </a:r>
            <a:r>
              <a:rPr lang="en-US" dirty="0" smtClean="0">
                <a:solidFill>
                  <a:srgbClr val="0070C0"/>
                </a:solidFill>
              </a:rPr>
              <a:t>       Observable</a:t>
            </a:r>
            <a:r>
              <a:rPr lang="en-US" dirty="0" smtClean="0"/>
              <a:t>.</a:t>
            </a:r>
            <a:r>
              <a:rPr lang="en-US" dirty="0" smtClean="0">
                <a:solidFill>
                  <a:srgbClr val="008000"/>
                </a:solidFill>
              </a:rPr>
              <a:t>zip</a:t>
            </a:r>
            <a:r>
              <a:rPr lang="en-US" dirty="0" smtClean="0"/>
              <a:t>(</a:t>
            </a:r>
            <a:r>
              <a:rPr lang="en-US" dirty="0" smtClean="0">
                <a:solidFill>
                  <a:srgbClr val="0070C0"/>
                </a:solidFill>
              </a:rPr>
              <a:t>Observable</a:t>
            </a:r>
            <a:r>
              <a:rPr lang="en-US" dirty="0" smtClean="0"/>
              <a:t>(</a:t>
            </a:r>
            <a:r>
              <a:rPr lang="en-US" dirty="0" smtClean="0">
                <a:solidFill>
                  <a:srgbClr val="0070C0"/>
                </a:solidFill>
              </a:rPr>
              <a:t>List</a:t>
            </a:r>
            <a:r>
              <a:rPr lang="en-US" dirty="0" smtClean="0"/>
              <a:t>( </a:t>
            </a:r>
            <a:r>
              <a:rPr lang="en-US" dirty="0" err="1" smtClean="0"/>
              <a:t>theCust</a:t>
            </a:r>
            <a:r>
              <a:rPr lang="en-US" dirty="0" smtClean="0"/>
              <a:t>, orders, bills))) </a:t>
            </a:r>
            <a:r>
              <a:rPr lang="en-US" dirty="0" smtClean="0">
                <a:solidFill>
                  <a:srgbClr val="008000"/>
                </a:solidFill>
              </a:rPr>
              <a:t>map</a:t>
            </a:r>
            <a:r>
              <a:rPr lang="en-US" dirty="0" smtClean="0"/>
              <a:t> {</a:t>
            </a:r>
          </a:p>
          <a:p>
            <a:r>
              <a:rPr lang="en-US" dirty="0"/>
              <a:t> </a:t>
            </a:r>
            <a:r>
              <a:rPr lang="en-US" dirty="0" smtClean="0"/>
              <a:t>                    theCust </a:t>
            </a:r>
            <a:r>
              <a:rPr lang="en-US" dirty="0" smtClean="0">
                <a:solidFill>
                  <a:srgbClr val="008000"/>
                </a:solidFill>
              </a:rPr>
              <a:t>++ </a:t>
            </a:r>
            <a:r>
              <a:rPr lang="en-US" dirty="0" smtClean="0"/>
              <a:t>orders</a:t>
            </a:r>
            <a:r>
              <a:rPr lang="en-US" dirty="0" smtClean="0">
                <a:solidFill>
                  <a:srgbClr val="008000"/>
                </a:solidFill>
              </a:rPr>
              <a:t>++ </a:t>
            </a:r>
            <a:r>
              <a:rPr lang="en-US" dirty="0" smtClean="0"/>
              <a:t>bills</a:t>
            </a:r>
          </a:p>
          <a:p>
            <a:r>
              <a:rPr lang="en-US" dirty="0"/>
              <a:t> </a:t>
            </a:r>
            <a:r>
              <a:rPr lang="en-US" dirty="0" smtClean="0"/>
              <a:t>       }</a:t>
            </a:r>
          </a:p>
          <a:p>
            <a:r>
              <a:rPr lang="en-US" dirty="0"/>
              <a:t> </a:t>
            </a:r>
            <a:r>
              <a:rPr lang="en-US" dirty="0" smtClean="0"/>
              <a:t>   }</a:t>
            </a:r>
            <a:br>
              <a:rPr lang="en-US" dirty="0" smtClean="0"/>
            </a:br>
            <a:r>
              <a:rPr lang="en-US" dirty="0" smtClean="0"/>
              <a:t>}</a:t>
            </a:r>
          </a:p>
          <a:p>
            <a:endParaRPr lang="en-US" dirty="0"/>
          </a:p>
          <a:p>
            <a:r>
              <a:rPr lang="en-US" i="1" dirty="0" smtClean="0">
                <a:solidFill>
                  <a:srgbClr val="660066"/>
                </a:solidFill>
              </a:rPr>
              <a:t>//Run It</a:t>
            </a:r>
          </a:p>
          <a:p>
            <a:r>
              <a:rPr lang="en-US" b="1" dirty="0" smtClean="0"/>
              <a:t>val</a:t>
            </a:r>
            <a:r>
              <a:rPr lang="en-US" dirty="0" smtClean="0"/>
              <a:t> custSummary = customerSumary(lookupCustId(“brian.mitchell”)).subscribe</a:t>
            </a:r>
            <a:endParaRPr lang="en-US" dirty="0"/>
          </a:p>
          <a:p>
            <a:endParaRPr lang="en-US" dirty="0"/>
          </a:p>
        </p:txBody>
      </p:sp>
      <p:sp>
        <p:nvSpPr>
          <p:cNvPr id="36944" name="Title 1"/>
          <p:cNvSpPr>
            <a:spLocks noGrp="1"/>
          </p:cNvSpPr>
          <p:nvPr>
            <p:ph type="title"/>
          </p:nvPr>
        </p:nvSpPr>
        <p:spPr/>
        <p:txBody>
          <a:bodyPr/>
          <a:lstStyle/>
          <a:p>
            <a:r>
              <a:rPr lang="en-US" altLang="en-US" dirty="0" smtClean="0"/>
              <a:t>Example: Getting a Customer Summary using </a:t>
            </a:r>
            <a:r>
              <a:rPr lang="en-US" altLang="en-US" dirty="0" err="1" smtClean="0"/>
              <a:t>Scala</a:t>
            </a:r>
            <a:endParaRPr lang="en-US" altLang="en-US" dirty="0" smtClean="0"/>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ounded Rectangle 1"/>
          <p:cNvSpPr/>
          <p:nvPr/>
        </p:nvSpPr>
        <p:spPr>
          <a:xfrm>
            <a:off x="304800" y="3505200"/>
            <a:ext cx="8610600" cy="609600"/>
          </a:xfrm>
          <a:prstGeom prst="roundRect">
            <a:avLst/>
          </a:prstGeom>
          <a:noFill/>
          <a:ln w="50800">
            <a:solidFill>
              <a:srgbClr val="FF2D2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04800" y="2286000"/>
            <a:ext cx="8610600" cy="1219200"/>
          </a:xfrm>
          <a:prstGeom prst="roundRect">
            <a:avLst>
              <a:gd name="adj" fmla="val 8654"/>
            </a:avLst>
          </a:prstGeom>
          <a:solidFill>
            <a:srgbClr val="FF2D24"/>
          </a:solidFill>
          <a:ln w="25400">
            <a:solidFill>
              <a:srgbClr val="FF2D2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STEP 3: Use the </a:t>
            </a:r>
            <a:r>
              <a:rPr lang="en-US" b="1" dirty="0" smtClean="0">
                <a:solidFill>
                  <a:srgbClr val="FFFF00"/>
                </a:solidFill>
              </a:rPr>
              <a:t>“zip” </a:t>
            </a:r>
            <a:r>
              <a:rPr lang="en-US" b="1" dirty="0" smtClean="0"/>
              <a:t>operator to combine the customer, order, and bill objects into a single consolidated object.  The </a:t>
            </a:r>
            <a:r>
              <a:rPr lang="en-US" b="1" dirty="0" smtClean="0">
                <a:solidFill>
                  <a:srgbClr val="FFFF00"/>
                </a:solidFill>
              </a:rPr>
              <a:t>++</a:t>
            </a:r>
            <a:r>
              <a:rPr lang="en-US" b="1" dirty="0" smtClean="0"/>
              <a:t> operator combines these objects in </a:t>
            </a:r>
            <a:r>
              <a:rPr lang="en-US" b="1" dirty="0" err="1" smtClean="0"/>
              <a:t>Scala</a:t>
            </a:r>
            <a:endParaRPr lang="en-US" b="1" dirty="0"/>
          </a:p>
        </p:txBody>
      </p:sp>
      <p:sp>
        <p:nvSpPr>
          <p:cNvPr id="6" name="Slide Number Placeholder 5"/>
          <p:cNvSpPr>
            <a:spLocks noGrp="1"/>
          </p:cNvSpPr>
          <p:nvPr>
            <p:ph type="sldNum" sz="quarter" idx="11"/>
          </p:nvPr>
        </p:nvSpPr>
        <p:spPr/>
        <p:txBody>
          <a:bodyPr/>
          <a:lstStyle/>
          <a:p>
            <a:fld id="{0819E11B-0FAD-49FB-BD5A-6DFA15527CFB}" type="slidenum">
              <a:rPr lang="en-US" smtClean="0"/>
              <a:pPr/>
              <a:t>58</a:t>
            </a:fld>
            <a:endParaRPr lang="en-US" dirty="0"/>
          </a:p>
        </p:txBody>
      </p:sp>
      <p:sp>
        <p:nvSpPr>
          <p:cNvPr id="9" name="Footer Placeholder 8"/>
          <p:cNvSpPr>
            <a:spLocks noGrp="1"/>
          </p:cNvSpPr>
          <p:nvPr>
            <p:ph type="ftr" sz="quarter" idx="10"/>
          </p:nvPr>
        </p:nvSpPr>
        <p:spPr/>
        <p:txBody>
          <a:bodyPr/>
          <a:lstStyle/>
          <a:p>
            <a:r>
              <a:rPr lang="en-US" smtClean="0"/>
              <a:t>1</a:t>
            </a:r>
            <a:endParaRPr lang="en-US"/>
          </a:p>
        </p:txBody>
      </p:sp>
      <p:sp>
        <p:nvSpPr>
          <p:cNvPr id="11" name="Rounded Rectangle 10"/>
          <p:cNvSpPr/>
          <p:nvPr/>
        </p:nvSpPr>
        <p:spPr>
          <a:xfrm>
            <a:off x="304800" y="4114800"/>
            <a:ext cx="8610600" cy="685800"/>
          </a:xfrm>
          <a:prstGeom prst="roundRect">
            <a:avLst>
              <a:gd name="adj" fmla="val 8654"/>
            </a:avLst>
          </a:prstGeom>
          <a:solidFill>
            <a:srgbClr val="008000"/>
          </a:solidFill>
          <a:ln w="25400">
            <a:solidFill>
              <a:srgbClr val="FF2D2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NOTE: The zip operator aggregates the concurrent calls merging them </a:t>
            </a:r>
            <a:br>
              <a:rPr lang="en-US" b="1" dirty="0" smtClean="0"/>
            </a:br>
            <a:r>
              <a:rPr lang="en-US" b="1" dirty="0" smtClean="0"/>
              <a:t>once they all return </a:t>
            </a:r>
            <a:endParaRPr lang="en-US" b="1" dirty="0"/>
          </a:p>
        </p:txBody>
      </p:sp>
      <p:sp>
        <p:nvSpPr>
          <p:cNvPr id="12" name="Rectangle 11"/>
          <p:cNvSpPr/>
          <p:nvPr/>
        </p:nvSpPr>
        <p:spPr>
          <a:xfrm>
            <a:off x="1752600" y="3810000"/>
            <a:ext cx="2743200" cy="304800"/>
          </a:xfrm>
          <a:prstGeom prst="rect">
            <a:avLst/>
          </a:prstGeom>
          <a:solidFill>
            <a:srgbClr val="FF0000">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1463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609600" y="990600"/>
            <a:ext cx="7578504" cy="5078314"/>
          </a:xfrm>
          <a:prstGeom prst="rect">
            <a:avLst/>
          </a:prstGeom>
          <a:noFill/>
        </p:spPr>
        <p:txBody>
          <a:bodyPr wrap="none" rtlCol="0">
            <a:spAutoFit/>
          </a:bodyPr>
          <a:lstStyle/>
          <a:p>
            <a:r>
              <a:rPr lang="en-US" b="1" dirty="0" smtClean="0"/>
              <a:t>def</a:t>
            </a:r>
            <a:r>
              <a:rPr lang="en-US" dirty="0" smtClean="0"/>
              <a:t> customerSummary(custId: </a:t>
            </a:r>
            <a:r>
              <a:rPr lang="en-US" dirty="0" smtClean="0">
                <a:solidFill>
                  <a:srgbClr val="0070C0"/>
                </a:solidFill>
              </a:rPr>
              <a:t>Long</a:t>
            </a:r>
            <a:r>
              <a:rPr lang="en-US" dirty="0" smtClean="0"/>
              <a:t>) :</a:t>
            </a:r>
            <a:r>
              <a:rPr lang="en-US" dirty="0" smtClean="0">
                <a:solidFill>
                  <a:srgbClr val="0070C0"/>
                </a:solidFill>
              </a:rPr>
              <a:t>Observable</a:t>
            </a:r>
            <a:r>
              <a:rPr lang="en-US" dirty="0" smtClean="0"/>
              <a:t>[</a:t>
            </a:r>
            <a:r>
              <a:rPr lang="en-US" dirty="0" smtClean="0">
                <a:solidFill>
                  <a:srgbClr val="0070C0"/>
                </a:solidFill>
              </a:rPr>
              <a:t>Map</a:t>
            </a:r>
            <a:r>
              <a:rPr lang="en-US" dirty="0" smtClean="0"/>
              <a:t>[</a:t>
            </a:r>
            <a:r>
              <a:rPr lang="en-US" dirty="0" smtClean="0">
                <a:solidFill>
                  <a:srgbClr val="0070C0"/>
                </a:solidFill>
              </a:rPr>
              <a:t>String</a:t>
            </a:r>
            <a:r>
              <a:rPr lang="en-US" dirty="0" smtClean="0"/>
              <a:t>,</a:t>
            </a:r>
            <a:r>
              <a:rPr lang="en-US" dirty="0" smtClean="0">
                <a:solidFill>
                  <a:srgbClr val="0070C0"/>
                </a:solidFill>
              </a:rPr>
              <a:t>Any</a:t>
            </a:r>
            <a:r>
              <a:rPr lang="en-US" dirty="0" smtClean="0"/>
              <a:t>]] = {</a:t>
            </a:r>
          </a:p>
          <a:p>
            <a:r>
              <a:rPr lang="en-US" dirty="0" smtClean="0"/>
              <a:t>    customerService.getCustomer(custId).</a:t>
            </a:r>
            <a:r>
              <a:rPr lang="en-US" dirty="0" smtClean="0">
                <a:solidFill>
                  <a:srgbClr val="008000"/>
                </a:solidFill>
              </a:rPr>
              <a:t>flatmap</a:t>
            </a:r>
            <a:r>
              <a:rPr lang="en-US" dirty="0" smtClean="0"/>
              <a:t>(customer =&gt; {</a:t>
            </a:r>
          </a:p>
          <a:p>
            <a:r>
              <a:rPr lang="en-US" dirty="0"/>
              <a:t> </a:t>
            </a:r>
            <a:r>
              <a:rPr lang="en-US" dirty="0" smtClean="0"/>
              <a:t>       </a:t>
            </a:r>
            <a:r>
              <a:rPr lang="en-US" b="1" dirty="0" err="1" smtClean="0"/>
              <a:t>val</a:t>
            </a:r>
            <a:r>
              <a:rPr lang="en-US" dirty="0" smtClean="0"/>
              <a:t> orders: </a:t>
            </a:r>
            <a:r>
              <a:rPr lang="en-US" dirty="0" smtClean="0">
                <a:solidFill>
                  <a:srgbClr val="0070C0"/>
                </a:solidFill>
              </a:rPr>
              <a:t>Map</a:t>
            </a:r>
            <a:r>
              <a:rPr lang="en-US" dirty="0" smtClean="0"/>
              <a:t>[</a:t>
            </a:r>
            <a:r>
              <a:rPr lang="en-US" dirty="0" smtClean="0">
                <a:solidFill>
                  <a:srgbClr val="0070C0"/>
                </a:solidFill>
              </a:rPr>
              <a:t>String</a:t>
            </a:r>
            <a:r>
              <a:rPr lang="en-US" dirty="0"/>
              <a:t>,</a:t>
            </a:r>
            <a:r>
              <a:rPr lang="en-US" dirty="0" smtClean="0">
                <a:solidFill>
                  <a:srgbClr val="0070C0"/>
                </a:solidFill>
              </a:rPr>
              <a:t>List</a:t>
            </a:r>
            <a:r>
              <a:rPr lang="en-US" dirty="0" smtClean="0"/>
              <a:t>[Order]] = orderService.getOrders(custId).</a:t>
            </a:r>
          </a:p>
          <a:p>
            <a:r>
              <a:rPr lang="en-US" dirty="0"/>
              <a:t> </a:t>
            </a:r>
            <a:r>
              <a:rPr lang="en-US" dirty="0" smtClean="0"/>
              <a:t>                        </a:t>
            </a:r>
            <a:r>
              <a:rPr lang="en-US" dirty="0" smtClean="0">
                <a:solidFill>
                  <a:srgbClr val="008000"/>
                </a:solidFill>
              </a:rPr>
              <a:t>take</a:t>
            </a:r>
            <a:r>
              <a:rPr lang="en-US" dirty="0" smtClean="0"/>
              <a:t>(10) </a:t>
            </a:r>
            <a:r>
              <a:rPr lang="en-US" dirty="0" smtClean="0">
                <a:solidFill>
                  <a:srgbClr val="008000"/>
                </a:solidFill>
              </a:rPr>
              <a:t>map</a:t>
            </a:r>
            <a:r>
              <a:rPr lang="en-US" dirty="0" smtClean="0">
                <a:solidFill>
                  <a:schemeClr val="accent4">
                    <a:lumMod val="75000"/>
                  </a:schemeClr>
                </a:solidFill>
              </a:rPr>
              <a:t> </a:t>
            </a:r>
            <a:r>
              <a:rPr lang="en-US" dirty="0" smtClean="0"/>
              <a:t>(olist =&gt; </a:t>
            </a:r>
            <a:r>
              <a:rPr lang="en-US" dirty="0" smtClean="0">
                <a:solidFill>
                  <a:srgbClr val="0070C0"/>
                </a:solidFill>
              </a:rPr>
              <a:t>Map</a:t>
            </a:r>
            <a:r>
              <a:rPr lang="en-US" dirty="0" smtClean="0"/>
              <a:t>( </a:t>
            </a:r>
            <a:r>
              <a:rPr lang="en-US" dirty="0" smtClean="0">
                <a:solidFill>
                  <a:srgbClr val="FF0000"/>
                </a:solidFill>
              </a:rPr>
              <a:t>“orders” </a:t>
            </a:r>
            <a:r>
              <a:rPr lang="en-US" dirty="0" smtClean="0"/>
              <a:t>-&gt;</a:t>
            </a:r>
            <a:r>
              <a:rPr lang="en-US" dirty="0"/>
              <a:t> o</a:t>
            </a:r>
            <a:r>
              <a:rPr lang="en-US" dirty="0" smtClean="0"/>
              <a:t>list))</a:t>
            </a:r>
          </a:p>
          <a:p>
            <a:r>
              <a:rPr lang="en-US" dirty="0"/>
              <a:t> </a:t>
            </a:r>
            <a:r>
              <a:rPr lang="en-US" dirty="0" smtClean="0"/>
              <a:t>       </a:t>
            </a:r>
            <a:r>
              <a:rPr lang="en-US" b="1" dirty="0" err="1" smtClean="0"/>
              <a:t>val</a:t>
            </a:r>
            <a:r>
              <a:rPr lang="en-US" dirty="0" smtClean="0"/>
              <a:t> bills: </a:t>
            </a:r>
            <a:r>
              <a:rPr lang="en-US" dirty="0" smtClean="0">
                <a:solidFill>
                  <a:schemeClr val="accent1"/>
                </a:solidFill>
              </a:rPr>
              <a:t>Map</a:t>
            </a:r>
            <a:r>
              <a:rPr lang="en-US" dirty="0" smtClean="0"/>
              <a:t>[</a:t>
            </a:r>
            <a:r>
              <a:rPr lang="en-US" dirty="0" smtClean="0">
                <a:solidFill>
                  <a:srgbClr val="0070C0"/>
                </a:solidFill>
              </a:rPr>
              <a:t>String</a:t>
            </a:r>
            <a:r>
              <a:rPr lang="en-US" dirty="0"/>
              <a:t>,</a:t>
            </a:r>
            <a:r>
              <a:rPr lang="en-US" dirty="0" smtClean="0">
                <a:solidFill>
                  <a:srgbClr val="0070C0"/>
                </a:solidFill>
              </a:rPr>
              <a:t>List</a:t>
            </a:r>
            <a:r>
              <a:rPr lang="en-US" dirty="0" smtClean="0"/>
              <a:t>[Bill]] = billService.getBills(custId) </a:t>
            </a:r>
          </a:p>
          <a:p>
            <a:r>
              <a:rPr lang="en-US" dirty="0"/>
              <a:t> </a:t>
            </a:r>
            <a:r>
              <a:rPr lang="en-US" dirty="0" smtClean="0"/>
              <a:t>                        </a:t>
            </a:r>
            <a:r>
              <a:rPr lang="en-US" dirty="0">
                <a:solidFill>
                  <a:srgbClr val="008000"/>
                </a:solidFill>
              </a:rPr>
              <a:t>take</a:t>
            </a:r>
            <a:r>
              <a:rPr lang="en-US" dirty="0"/>
              <a:t>(12) </a:t>
            </a:r>
            <a:r>
              <a:rPr lang="en-US" dirty="0" smtClean="0">
                <a:solidFill>
                  <a:srgbClr val="008000"/>
                </a:solidFill>
              </a:rPr>
              <a:t>map</a:t>
            </a:r>
            <a:r>
              <a:rPr lang="en-US" dirty="0" smtClean="0"/>
              <a:t> (blist =&gt; </a:t>
            </a:r>
            <a:r>
              <a:rPr lang="en-US" dirty="0" smtClean="0">
                <a:solidFill>
                  <a:srgbClr val="0070C0"/>
                </a:solidFill>
              </a:rPr>
              <a:t>Map</a:t>
            </a:r>
            <a:r>
              <a:rPr lang="en-US" dirty="0" smtClean="0"/>
              <a:t>( </a:t>
            </a:r>
            <a:r>
              <a:rPr lang="en-US" dirty="0" smtClean="0">
                <a:solidFill>
                  <a:srgbClr val="FF0000"/>
                </a:solidFill>
              </a:rPr>
              <a:t>“bills” </a:t>
            </a:r>
            <a:r>
              <a:rPr lang="en-US" dirty="0" smtClean="0"/>
              <a:t>-&gt; blist))</a:t>
            </a:r>
          </a:p>
          <a:p>
            <a:r>
              <a:rPr lang="en-US" dirty="0" smtClean="0"/>
              <a:t>       </a:t>
            </a:r>
          </a:p>
          <a:p>
            <a:r>
              <a:rPr lang="en-US" dirty="0"/>
              <a:t> </a:t>
            </a:r>
            <a:r>
              <a:rPr lang="en-US" dirty="0" smtClean="0"/>
              <a:t>       </a:t>
            </a:r>
            <a:r>
              <a:rPr lang="en-US" b="1" dirty="0" smtClean="0"/>
              <a:t>val</a:t>
            </a:r>
            <a:r>
              <a:rPr lang="en-US" dirty="0" smtClean="0"/>
              <a:t> theCust: </a:t>
            </a:r>
            <a:r>
              <a:rPr lang="en-US" dirty="0" smtClean="0">
                <a:solidFill>
                  <a:srgbClr val="4F81BD"/>
                </a:solidFill>
              </a:rPr>
              <a:t>Map</a:t>
            </a:r>
            <a:r>
              <a:rPr lang="en-US" dirty="0" smtClean="0"/>
              <a:t>[</a:t>
            </a:r>
            <a:r>
              <a:rPr lang="en-US" dirty="0" smtClean="0">
                <a:solidFill>
                  <a:schemeClr val="accent1"/>
                </a:solidFill>
              </a:rPr>
              <a:t>String</a:t>
            </a:r>
            <a:r>
              <a:rPr lang="en-US" dirty="0" smtClean="0"/>
              <a:t>,</a:t>
            </a:r>
            <a:r>
              <a:rPr lang="en-US" dirty="0" smtClean="0">
                <a:solidFill>
                  <a:schemeClr val="accent1"/>
                </a:solidFill>
              </a:rPr>
              <a:t> Customer</a:t>
            </a:r>
            <a:r>
              <a:rPr lang="en-US" dirty="0"/>
              <a:t>]</a:t>
            </a:r>
            <a:r>
              <a:rPr lang="en-US" dirty="0" smtClean="0"/>
              <a:t> = </a:t>
            </a:r>
            <a:r>
              <a:rPr lang="en-US" dirty="0" smtClean="0">
                <a:solidFill>
                  <a:srgbClr val="0070C0"/>
                </a:solidFill>
              </a:rPr>
              <a:t>Map</a:t>
            </a:r>
            <a:r>
              <a:rPr lang="en-US" dirty="0" smtClean="0"/>
              <a:t>(</a:t>
            </a:r>
            <a:r>
              <a:rPr lang="en-US" dirty="0" smtClean="0">
                <a:solidFill>
                  <a:srgbClr val="FF0000"/>
                </a:solidFill>
              </a:rPr>
              <a:t>“customer”</a:t>
            </a:r>
            <a:r>
              <a:rPr lang="en-US" dirty="0" smtClean="0"/>
              <a:t>,customer)</a:t>
            </a:r>
          </a:p>
          <a:p>
            <a:r>
              <a:rPr lang="en-US" dirty="0"/>
              <a:t> </a:t>
            </a:r>
            <a:r>
              <a:rPr lang="en-US" dirty="0" smtClean="0"/>
              <a:t>       </a:t>
            </a:r>
          </a:p>
          <a:p>
            <a:r>
              <a:rPr lang="en-US" dirty="0">
                <a:solidFill>
                  <a:srgbClr val="0070C0"/>
                </a:solidFill>
              </a:rPr>
              <a:t> </a:t>
            </a:r>
            <a:r>
              <a:rPr lang="en-US" dirty="0" smtClean="0">
                <a:solidFill>
                  <a:srgbClr val="0070C0"/>
                </a:solidFill>
              </a:rPr>
              <a:t>       Observable</a:t>
            </a:r>
            <a:r>
              <a:rPr lang="en-US" dirty="0" smtClean="0"/>
              <a:t>.</a:t>
            </a:r>
            <a:r>
              <a:rPr lang="en-US" dirty="0" smtClean="0">
                <a:solidFill>
                  <a:srgbClr val="008000"/>
                </a:solidFill>
              </a:rPr>
              <a:t>zip</a:t>
            </a:r>
            <a:r>
              <a:rPr lang="en-US" dirty="0" smtClean="0"/>
              <a:t>(</a:t>
            </a:r>
            <a:r>
              <a:rPr lang="en-US" dirty="0" smtClean="0">
                <a:solidFill>
                  <a:srgbClr val="0070C0"/>
                </a:solidFill>
              </a:rPr>
              <a:t>Observable</a:t>
            </a:r>
            <a:r>
              <a:rPr lang="en-US" dirty="0" smtClean="0"/>
              <a:t>(</a:t>
            </a:r>
            <a:r>
              <a:rPr lang="en-US" dirty="0" smtClean="0">
                <a:solidFill>
                  <a:srgbClr val="0070C0"/>
                </a:solidFill>
              </a:rPr>
              <a:t>List</a:t>
            </a:r>
            <a:r>
              <a:rPr lang="en-US" dirty="0" smtClean="0"/>
              <a:t>( </a:t>
            </a:r>
            <a:r>
              <a:rPr lang="en-US" dirty="0" err="1" smtClean="0"/>
              <a:t>theCust</a:t>
            </a:r>
            <a:r>
              <a:rPr lang="en-US" dirty="0" smtClean="0"/>
              <a:t>, orders, bills))) </a:t>
            </a:r>
            <a:r>
              <a:rPr lang="en-US" dirty="0" smtClean="0">
                <a:solidFill>
                  <a:srgbClr val="008000"/>
                </a:solidFill>
              </a:rPr>
              <a:t>map</a:t>
            </a:r>
            <a:r>
              <a:rPr lang="en-US" dirty="0" smtClean="0"/>
              <a:t> {</a:t>
            </a:r>
          </a:p>
          <a:p>
            <a:r>
              <a:rPr lang="en-US" dirty="0"/>
              <a:t> </a:t>
            </a:r>
            <a:r>
              <a:rPr lang="en-US" dirty="0" smtClean="0"/>
              <a:t>                    theCust </a:t>
            </a:r>
            <a:r>
              <a:rPr lang="en-US" dirty="0" smtClean="0">
                <a:solidFill>
                  <a:srgbClr val="008000"/>
                </a:solidFill>
              </a:rPr>
              <a:t>++ </a:t>
            </a:r>
            <a:r>
              <a:rPr lang="en-US" dirty="0" smtClean="0"/>
              <a:t>orders</a:t>
            </a:r>
            <a:r>
              <a:rPr lang="en-US" dirty="0" smtClean="0">
                <a:solidFill>
                  <a:srgbClr val="008000"/>
                </a:solidFill>
              </a:rPr>
              <a:t>++ </a:t>
            </a:r>
            <a:r>
              <a:rPr lang="en-US" dirty="0" smtClean="0"/>
              <a:t>bills</a:t>
            </a:r>
          </a:p>
          <a:p>
            <a:r>
              <a:rPr lang="en-US" dirty="0"/>
              <a:t> </a:t>
            </a:r>
            <a:r>
              <a:rPr lang="en-US" dirty="0" smtClean="0"/>
              <a:t>       }</a:t>
            </a:r>
          </a:p>
          <a:p>
            <a:r>
              <a:rPr lang="en-US" dirty="0"/>
              <a:t> </a:t>
            </a:r>
            <a:r>
              <a:rPr lang="en-US" dirty="0" smtClean="0"/>
              <a:t>   }</a:t>
            </a:r>
            <a:br>
              <a:rPr lang="en-US" dirty="0" smtClean="0"/>
            </a:br>
            <a:r>
              <a:rPr lang="en-US" dirty="0" smtClean="0"/>
              <a:t>}</a:t>
            </a:r>
          </a:p>
          <a:p>
            <a:endParaRPr lang="en-US" dirty="0"/>
          </a:p>
          <a:p>
            <a:r>
              <a:rPr lang="en-US" i="1" dirty="0" smtClean="0">
                <a:solidFill>
                  <a:srgbClr val="660066"/>
                </a:solidFill>
              </a:rPr>
              <a:t>//Run It</a:t>
            </a:r>
          </a:p>
          <a:p>
            <a:r>
              <a:rPr lang="en-US" b="1" dirty="0" smtClean="0"/>
              <a:t>val</a:t>
            </a:r>
            <a:r>
              <a:rPr lang="en-US" dirty="0" smtClean="0"/>
              <a:t> custSummary = customerSumary(lookupCustId(“brian.mitchell”)).subscribe</a:t>
            </a:r>
            <a:endParaRPr lang="en-US" dirty="0"/>
          </a:p>
          <a:p>
            <a:endParaRPr lang="en-US" dirty="0"/>
          </a:p>
        </p:txBody>
      </p:sp>
      <p:sp>
        <p:nvSpPr>
          <p:cNvPr id="36944" name="Title 1"/>
          <p:cNvSpPr>
            <a:spLocks noGrp="1"/>
          </p:cNvSpPr>
          <p:nvPr>
            <p:ph type="title"/>
          </p:nvPr>
        </p:nvSpPr>
        <p:spPr/>
        <p:txBody>
          <a:bodyPr/>
          <a:lstStyle/>
          <a:p>
            <a:r>
              <a:rPr lang="en-US" altLang="en-US" dirty="0" smtClean="0"/>
              <a:t>Example: Getting a Customer Summary using </a:t>
            </a:r>
            <a:r>
              <a:rPr lang="en-US" altLang="en-US" dirty="0" err="1" smtClean="0"/>
              <a:t>Scala</a:t>
            </a:r>
            <a:endParaRPr lang="en-US" altLang="en-US" dirty="0" smtClean="0"/>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ounded Rectangle 1"/>
          <p:cNvSpPr/>
          <p:nvPr/>
        </p:nvSpPr>
        <p:spPr>
          <a:xfrm>
            <a:off x="304800" y="5105400"/>
            <a:ext cx="8610600" cy="609600"/>
          </a:xfrm>
          <a:prstGeom prst="roundRect">
            <a:avLst/>
          </a:prstGeom>
          <a:noFill/>
          <a:ln w="50800">
            <a:solidFill>
              <a:srgbClr val="FF2D2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04800" y="3886200"/>
            <a:ext cx="8610600" cy="1219200"/>
          </a:xfrm>
          <a:prstGeom prst="roundRect">
            <a:avLst>
              <a:gd name="adj" fmla="val 8654"/>
            </a:avLst>
          </a:prstGeom>
          <a:solidFill>
            <a:srgbClr val="FF2D24"/>
          </a:solidFill>
          <a:ln w="25400">
            <a:solidFill>
              <a:srgbClr val="FF2D2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STEP 4: The </a:t>
            </a:r>
            <a:r>
              <a:rPr lang="en-US" b="1" dirty="0" err="1" smtClean="0"/>
              <a:t>cusomerSummary</a:t>
            </a:r>
            <a:r>
              <a:rPr lang="en-US" b="1" dirty="0" smtClean="0"/>
              <a:t> function is called but it returns an Observable.  </a:t>
            </a:r>
            <a:r>
              <a:rPr lang="en-US" b="1" dirty="0" smtClean="0">
                <a:solidFill>
                  <a:srgbClr val="FFFF00"/>
                </a:solidFill>
              </a:rPr>
              <a:t>Nothing has happened yet!</a:t>
            </a:r>
            <a:r>
              <a:rPr lang="en-US" b="1" dirty="0" smtClean="0"/>
              <a:t>  The call to </a:t>
            </a:r>
            <a:r>
              <a:rPr lang="en-US" b="1" dirty="0" smtClean="0">
                <a:solidFill>
                  <a:srgbClr val="FFFF00"/>
                </a:solidFill>
              </a:rPr>
              <a:t>subscribe</a:t>
            </a:r>
            <a:r>
              <a:rPr lang="en-US" b="1" dirty="0" smtClean="0"/>
              <a:t> executes the actions defined in the Observable asynchronously, ultimately the custSummary object is populated with customer, claim and accumulator data. </a:t>
            </a:r>
            <a:endParaRPr lang="en-US" b="1" dirty="0"/>
          </a:p>
        </p:txBody>
      </p:sp>
      <p:sp>
        <p:nvSpPr>
          <p:cNvPr id="6" name="Slide Number Placeholder 5"/>
          <p:cNvSpPr>
            <a:spLocks noGrp="1"/>
          </p:cNvSpPr>
          <p:nvPr>
            <p:ph type="sldNum" sz="quarter" idx="11"/>
          </p:nvPr>
        </p:nvSpPr>
        <p:spPr/>
        <p:txBody>
          <a:bodyPr/>
          <a:lstStyle/>
          <a:p>
            <a:r>
              <a:rPr lang="en-US" dirty="0" smtClean="0"/>
              <a:t> </a:t>
            </a:r>
            <a:fld id="{0819E11B-0FAD-49FB-BD5A-6DFA15527CFB}" type="slidenum">
              <a:rPr lang="en-US" smtClean="0"/>
              <a:pPr/>
              <a:t>59</a:t>
            </a:fld>
            <a:endParaRPr lang="en-US" dirty="0"/>
          </a:p>
        </p:txBody>
      </p:sp>
      <p:sp>
        <p:nvSpPr>
          <p:cNvPr id="9" name="Footer Placeholder 8"/>
          <p:cNvSpPr>
            <a:spLocks noGrp="1"/>
          </p:cNvSpPr>
          <p:nvPr>
            <p:ph type="ftr" sz="quarter" idx="10"/>
          </p:nvPr>
        </p:nvSpPr>
        <p:spPr/>
        <p:txBody>
          <a:bodyPr/>
          <a:lstStyle/>
          <a:p>
            <a:r>
              <a:rPr lang="en-US" smtClean="0"/>
              <a:t>1</a:t>
            </a:r>
            <a:endParaRPr lang="en-US"/>
          </a:p>
        </p:txBody>
      </p:sp>
      <p:sp>
        <p:nvSpPr>
          <p:cNvPr id="11" name="Rounded Rectangle 10"/>
          <p:cNvSpPr/>
          <p:nvPr/>
        </p:nvSpPr>
        <p:spPr>
          <a:xfrm>
            <a:off x="304800" y="5715000"/>
            <a:ext cx="8610600" cy="914400"/>
          </a:xfrm>
          <a:prstGeom prst="roundRect">
            <a:avLst>
              <a:gd name="adj" fmla="val 8654"/>
            </a:avLst>
          </a:prstGeom>
          <a:solidFill>
            <a:srgbClr val="008000"/>
          </a:solidFill>
          <a:ln w="25400">
            <a:solidFill>
              <a:srgbClr val="FF2D24"/>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b="1" dirty="0" smtClean="0"/>
              <a:t>Examples:	</a:t>
            </a:r>
            <a:r>
              <a:rPr lang="en-US" dirty="0" err="1" smtClean="0"/>
              <a:t>custSummary</a:t>
            </a:r>
            <a:r>
              <a:rPr lang="en-US" dirty="0" smtClean="0"/>
              <a:t>(“customer”).</a:t>
            </a:r>
            <a:r>
              <a:rPr lang="en-US" dirty="0" err="1" smtClean="0"/>
              <a:t>phoneNumber</a:t>
            </a:r>
            <a:r>
              <a:rPr lang="en-US" dirty="0" smtClean="0"/>
              <a:t/>
            </a:r>
            <a:br>
              <a:rPr lang="en-US" dirty="0" smtClean="0"/>
            </a:br>
            <a:r>
              <a:rPr lang="en-US" dirty="0" smtClean="0"/>
              <a:t>		</a:t>
            </a:r>
            <a:r>
              <a:rPr lang="en-US" dirty="0" err="1" smtClean="0"/>
              <a:t>custSummary</a:t>
            </a:r>
            <a:r>
              <a:rPr lang="en-US" dirty="0" smtClean="0"/>
              <a:t>(“bills”)(0).</a:t>
            </a:r>
            <a:r>
              <a:rPr lang="en-US" dirty="0" err="1" smtClean="0"/>
              <a:t>outstandingBalance</a:t>
            </a:r>
            <a:endParaRPr lang="en-US" dirty="0" smtClean="0"/>
          </a:p>
          <a:p>
            <a:r>
              <a:rPr lang="en-US" b="1" dirty="0" smtClean="0"/>
              <a:t>		</a:t>
            </a:r>
            <a:r>
              <a:rPr lang="en-US" dirty="0" err="1" smtClean="0"/>
              <a:t>custSummary</a:t>
            </a:r>
            <a:r>
              <a:rPr lang="en-US" dirty="0" smtClean="0"/>
              <a:t>(“orders”)(0).</a:t>
            </a:r>
            <a:r>
              <a:rPr lang="en-US" dirty="0" err="1" smtClean="0"/>
              <a:t>orderDate</a:t>
            </a:r>
            <a:endParaRPr lang="en-US" dirty="0"/>
          </a:p>
        </p:txBody>
      </p:sp>
      <p:sp>
        <p:nvSpPr>
          <p:cNvPr id="12" name="Rectangle 11"/>
          <p:cNvSpPr/>
          <p:nvPr/>
        </p:nvSpPr>
        <p:spPr>
          <a:xfrm>
            <a:off x="7086600" y="5410200"/>
            <a:ext cx="990600" cy="304800"/>
          </a:xfrm>
          <a:prstGeom prst="rect">
            <a:avLst/>
          </a:prstGeom>
          <a:solidFill>
            <a:srgbClr val="FF0000">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50601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1. One Codebase</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6</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14" name="TextBox 13"/>
          <p:cNvSpPr txBox="1"/>
          <p:nvPr/>
        </p:nvSpPr>
        <p:spPr>
          <a:xfrm>
            <a:off x="438504" y="5646370"/>
            <a:ext cx="8408191" cy="646331"/>
          </a:xfrm>
          <a:prstGeom prst="rect">
            <a:avLst/>
          </a:prstGeom>
          <a:noFill/>
        </p:spPr>
        <p:txBody>
          <a:bodyPr wrap="square" rtlCol="0">
            <a:spAutoFit/>
          </a:bodyPr>
          <a:lstStyle/>
          <a:p>
            <a:pPr defTabSz="457200">
              <a:defRPr/>
            </a:pPr>
            <a:r>
              <a:rPr lang="en-US" dirty="0" smtClean="0"/>
              <a:t>A codebase for an application is used to create any number of immutable releases that</a:t>
            </a:r>
            <a:br>
              <a:rPr lang="en-US" dirty="0" smtClean="0"/>
            </a:br>
            <a:r>
              <a:rPr lang="en-US" dirty="0" smtClean="0"/>
              <a:t>are likely destined for different environments</a:t>
            </a:r>
            <a:endParaRPr lang="en-US" dirty="0"/>
          </a:p>
        </p:txBody>
      </p:sp>
      <p:pic>
        <p:nvPicPr>
          <p:cNvPr id="3" name="Picture 2"/>
          <p:cNvPicPr>
            <a:picLocks noChangeAspect="1"/>
          </p:cNvPicPr>
          <p:nvPr/>
        </p:nvPicPr>
        <p:blipFill>
          <a:blip r:embed="rId3"/>
          <a:stretch>
            <a:fillRect/>
          </a:stretch>
        </p:blipFill>
        <p:spPr>
          <a:xfrm>
            <a:off x="2095500" y="1365250"/>
            <a:ext cx="4953000" cy="4127500"/>
          </a:xfrm>
          <a:prstGeom prst="rect">
            <a:avLst/>
          </a:prstGeom>
        </p:spPr>
      </p:pic>
    </p:spTree>
    <p:extLst>
      <p:ext uri="{BB962C8B-B14F-4D97-AF65-F5344CB8AC3E}">
        <p14:creationId xmlns:p14="http://schemas.microsoft.com/office/powerpoint/2010/main" val="111993792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So far we have seen the messaging benefits of reactive streams, but there is more</a:t>
            </a:r>
            <a:r>
              <a:rPr lang="is-IS" altLang="en-US" dirty="0" smtClean="0"/>
              <a:t>….</a:t>
            </a:r>
            <a:endParaRPr lang="en-US" altLang="en-US" dirty="0" smtClean="0"/>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90600" y="2161401"/>
            <a:ext cx="7162800" cy="3581400"/>
          </a:xfrm>
          <a:prstGeom prst="rect">
            <a:avLst/>
          </a:prstGeom>
        </p:spPr>
      </p:pic>
      <p:sp>
        <p:nvSpPr>
          <p:cNvPr id="10" name="TextBox 9"/>
          <p:cNvSpPr txBox="1"/>
          <p:nvPr/>
        </p:nvSpPr>
        <p:spPr>
          <a:xfrm>
            <a:off x="2895600" y="2085201"/>
            <a:ext cx="3099489" cy="646331"/>
          </a:xfrm>
          <a:prstGeom prst="rect">
            <a:avLst/>
          </a:prstGeom>
          <a:noFill/>
        </p:spPr>
        <p:txBody>
          <a:bodyPr wrap="none" rtlCol="0">
            <a:spAutoFit/>
          </a:bodyPr>
          <a:lstStyle/>
          <a:p>
            <a:pPr algn="ctr"/>
            <a:r>
              <a:rPr lang="en-US" dirty="0">
                <a:solidFill>
                  <a:srgbClr val="2E53DF"/>
                </a:solidFill>
              </a:rPr>
              <a:t>t</a:t>
            </a:r>
            <a:r>
              <a:rPr lang="en-US" dirty="0" smtClean="0">
                <a:solidFill>
                  <a:srgbClr val="2E53DF"/>
                </a:solidFill>
              </a:rPr>
              <a:t>he system responds timely</a:t>
            </a:r>
            <a:br>
              <a:rPr lang="en-US" dirty="0" smtClean="0">
                <a:solidFill>
                  <a:srgbClr val="2E53DF"/>
                </a:solidFill>
              </a:rPr>
            </a:br>
            <a:r>
              <a:rPr lang="en-US" dirty="0" smtClean="0">
                <a:solidFill>
                  <a:srgbClr val="2E53DF"/>
                </a:solidFill>
              </a:rPr>
              <a:t>with consistent responsiveness</a:t>
            </a:r>
            <a:endParaRPr lang="en-US" dirty="0">
              <a:solidFill>
                <a:srgbClr val="2E53DF"/>
              </a:solidFill>
            </a:endParaRPr>
          </a:p>
        </p:txBody>
      </p:sp>
      <p:sp>
        <p:nvSpPr>
          <p:cNvPr id="19" name="TextBox 18"/>
          <p:cNvSpPr txBox="1"/>
          <p:nvPr/>
        </p:nvSpPr>
        <p:spPr>
          <a:xfrm>
            <a:off x="2904117" y="5221069"/>
            <a:ext cx="3320854" cy="646331"/>
          </a:xfrm>
          <a:prstGeom prst="rect">
            <a:avLst/>
          </a:prstGeom>
          <a:noFill/>
        </p:spPr>
        <p:txBody>
          <a:bodyPr wrap="none" rtlCol="0">
            <a:spAutoFit/>
          </a:bodyPr>
          <a:lstStyle/>
          <a:p>
            <a:pPr algn="ctr"/>
            <a:r>
              <a:rPr lang="en-US" dirty="0">
                <a:solidFill>
                  <a:srgbClr val="2E53DF"/>
                </a:solidFill>
              </a:rPr>
              <a:t>c</a:t>
            </a:r>
            <a:r>
              <a:rPr lang="en-US" dirty="0" smtClean="0">
                <a:solidFill>
                  <a:srgbClr val="2E53DF"/>
                </a:solidFill>
              </a:rPr>
              <a:t>omponent boundaries traversed</a:t>
            </a:r>
            <a:br>
              <a:rPr lang="en-US" dirty="0" smtClean="0">
                <a:solidFill>
                  <a:srgbClr val="2E53DF"/>
                </a:solidFill>
              </a:rPr>
            </a:br>
            <a:r>
              <a:rPr lang="en-US" dirty="0" smtClean="0">
                <a:solidFill>
                  <a:srgbClr val="2E53DF"/>
                </a:solidFill>
              </a:rPr>
              <a:t>using asynchronous messages</a:t>
            </a:r>
            <a:endParaRPr lang="en-US" dirty="0">
              <a:solidFill>
                <a:srgbClr val="2E53DF"/>
              </a:solidFill>
            </a:endParaRPr>
          </a:p>
        </p:txBody>
      </p:sp>
      <p:sp>
        <p:nvSpPr>
          <p:cNvPr id="20" name="TextBox 19"/>
          <p:cNvSpPr txBox="1"/>
          <p:nvPr/>
        </p:nvSpPr>
        <p:spPr>
          <a:xfrm>
            <a:off x="0" y="2886670"/>
            <a:ext cx="2733290" cy="646331"/>
          </a:xfrm>
          <a:prstGeom prst="rect">
            <a:avLst/>
          </a:prstGeom>
          <a:noFill/>
        </p:spPr>
        <p:txBody>
          <a:bodyPr wrap="none" rtlCol="0">
            <a:spAutoFit/>
          </a:bodyPr>
          <a:lstStyle/>
          <a:p>
            <a:pPr algn="ctr"/>
            <a:r>
              <a:rPr lang="en-US" dirty="0">
                <a:solidFill>
                  <a:srgbClr val="2E53DF"/>
                </a:solidFill>
              </a:rPr>
              <a:t>r</a:t>
            </a:r>
            <a:r>
              <a:rPr lang="en-US" dirty="0" smtClean="0">
                <a:solidFill>
                  <a:srgbClr val="2E53DF"/>
                </a:solidFill>
              </a:rPr>
              <a:t>esponsiveness maintained</a:t>
            </a:r>
            <a:br>
              <a:rPr lang="en-US" dirty="0" smtClean="0">
                <a:solidFill>
                  <a:srgbClr val="2E53DF"/>
                </a:solidFill>
              </a:rPr>
            </a:br>
            <a:r>
              <a:rPr lang="en-US" dirty="0" smtClean="0">
                <a:solidFill>
                  <a:srgbClr val="2E53DF"/>
                </a:solidFill>
              </a:rPr>
              <a:t>under varied workloads</a:t>
            </a:r>
            <a:endParaRPr lang="en-US" dirty="0">
              <a:solidFill>
                <a:srgbClr val="2E53DF"/>
              </a:solidFill>
            </a:endParaRPr>
          </a:p>
        </p:txBody>
      </p:sp>
      <p:sp>
        <p:nvSpPr>
          <p:cNvPr id="21" name="TextBox 20"/>
          <p:cNvSpPr txBox="1"/>
          <p:nvPr/>
        </p:nvSpPr>
        <p:spPr>
          <a:xfrm>
            <a:off x="6446697" y="2923401"/>
            <a:ext cx="2733290" cy="646331"/>
          </a:xfrm>
          <a:prstGeom prst="rect">
            <a:avLst/>
          </a:prstGeom>
          <a:noFill/>
        </p:spPr>
        <p:txBody>
          <a:bodyPr wrap="none" rtlCol="0">
            <a:spAutoFit/>
          </a:bodyPr>
          <a:lstStyle/>
          <a:p>
            <a:pPr algn="ctr"/>
            <a:r>
              <a:rPr lang="en-US" dirty="0">
                <a:solidFill>
                  <a:srgbClr val="2E53DF"/>
                </a:solidFill>
              </a:rPr>
              <a:t>r</a:t>
            </a:r>
            <a:r>
              <a:rPr lang="en-US" dirty="0" smtClean="0">
                <a:solidFill>
                  <a:srgbClr val="2E53DF"/>
                </a:solidFill>
              </a:rPr>
              <a:t>esponsiveness maintained</a:t>
            </a:r>
            <a:br>
              <a:rPr lang="en-US" dirty="0" smtClean="0">
                <a:solidFill>
                  <a:srgbClr val="2E53DF"/>
                </a:solidFill>
              </a:rPr>
            </a:br>
            <a:r>
              <a:rPr lang="en-US" dirty="0" smtClean="0">
                <a:solidFill>
                  <a:srgbClr val="2E53DF"/>
                </a:solidFill>
              </a:rPr>
              <a:t>in the face of failure</a:t>
            </a:r>
            <a:endParaRPr lang="en-US" dirty="0">
              <a:solidFill>
                <a:srgbClr val="2E53DF"/>
              </a:solidFill>
            </a:endParaRPr>
          </a:p>
        </p:txBody>
      </p:sp>
      <p:sp>
        <p:nvSpPr>
          <p:cNvPr id="3" name="Rounded Rectangle 2"/>
          <p:cNvSpPr/>
          <p:nvPr/>
        </p:nvSpPr>
        <p:spPr>
          <a:xfrm>
            <a:off x="3505200" y="4599801"/>
            <a:ext cx="2133600" cy="609600"/>
          </a:xfrm>
          <a:prstGeom prst="round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Message Driven</a:t>
            </a:r>
            <a:endParaRPr lang="en-US" dirty="0"/>
          </a:p>
        </p:txBody>
      </p:sp>
      <p:sp>
        <p:nvSpPr>
          <p:cNvPr id="14" name="Rounded Rectangle 13"/>
          <p:cNvSpPr/>
          <p:nvPr/>
        </p:nvSpPr>
        <p:spPr>
          <a:xfrm>
            <a:off x="3440759" y="2694801"/>
            <a:ext cx="2233318" cy="609600"/>
          </a:xfrm>
          <a:prstGeom prst="roundRec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Responsive</a:t>
            </a:r>
            <a:endParaRPr lang="en-US" dirty="0">
              <a:solidFill>
                <a:schemeClr val="tx1"/>
              </a:solidFill>
            </a:endParaRPr>
          </a:p>
        </p:txBody>
      </p:sp>
      <p:sp>
        <p:nvSpPr>
          <p:cNvPr id="15" name="Rounded Rectangle 14"/>
          <p:cNvSpPr/>
          <p:nvPr/>
        </p:nvSpPr>
        <p:spPr>
          <a:xfrm>
            <a:off x="990600" y="3620959"/>
            <a:ext cx="2268595" cy="609600"/>
          </a:xfrm>
          <a:prstGeom prst="roundRec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Elastic</a:t>
            </a:r>
            <a:endParaRPr lang="en-US" dirty="0">
              <a:solidFill>
                <a:schemeClr val="tx1"/>
              </a:solidFill>
            </a:endParaRPr>
          </a:p>
        </p:txBody>
      </p:sp>
      <p:sp>
        <p:nvSpPr>
          <p:cNvPr id="16" name="Rounded Rectangle 15"/>
          <p:cNvSpPr/>
          <p:nvPr/>
        </p:nvSpPr>
        <p:spPr>
          <a:xfrm>
            <a:off x="5896564" y="3632717"/>
            <a:ext cx="2233318" cy="609600"/>
          </a:xfrm>
          <a:prstGeom prst="roundRec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Resilient</a:t>
            </a:r>
            <a:endParaRPr lang="en-US" dirty="0">
              <a:solidFill>
                <a:schemeClr val="tx1"/>
              </a:solidFill>
            </a:endParaRPr>
          </a:p>
        </p:txBody>
      </p:sp>
      <p:sp>
        <p:nvSpPr>
          <p:cNvPr id="6" name="Slide Number Placeholder 5"/>
          <p:cNvSpPr>
            <a:spLocks noGrp="1"/>
          </p:cNvSpPr>
          <p:nvPr>
            <p:ph type="sldNum" sz="quarter" idx="11"/>
          </p:nvPr>
        </p:nvSpPr>
        <p:spPr/>
        <p:txBody>
          <a:bodyPr/>
          <a:lstStyle/>
          <a:p>
            <a:r>
              <a:rPr lang="en-US" dirty="0" smtClean="0"/>
              <a:t> </a:t>
            </a:r>
            <a:fld id="{0819E11B-0FAD-49FB-BD5A-6DFA15527CFB}" type="slidenum">
              <a:rPr lang="en-US" smtClean="0"/>
              <a:pPr/>
              <a:t>60</a:t>
            </a:fld>
            <a:endParaRPr lang="en-US" dirty="0"/>
          </a:p>
        </p:txBody>
      </p:sp>
      <p:sp>
        <p:nvSpPr>
          <p:cNvPr id="11" name="Footer Placeholder 10"/>
          <p:cNvSpPr>
            <a:spLocks noGrp="1"/>
          </p:cNvSpPr>
          <p:nvPr>
            <p:ph type="ftr" sz="quarter" idx="10"/>
          </p:nvPr>
        </p:nvSpPr>
        <p:spPr/>
        <p:txBody>
          <a:bodyPr/>
          <a:lstStyle/>
          <a:p>
            <a:r>
              <a:rPr lang="en-US" smtClean="0"/>
              <a:t>1</a:t>
            </a:r>
            <a:endParaRPr lang="en-US"/>
          </a:p>
        </p:txBody>
      </p:sp>
      <p:sp>
        <p:nvSpPr>
          <p:cNvPr id="12" name="TextBox 11"/>
          <p:cNvSpPr txBox="1"/>
          <p:nvPr/>
        </p:nvSpPr>
        <p:spPr>
          <a:xfrm>
            <a:off x="6705600" y="2390001"/>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73591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Back Pressure</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257456" y="865112"/>
            <a:ext cx="8557769" cy="923330"/>
          </a:xfrm>
          <a:prstGeom prst="rect">
            <a:avLst/>
          </a:prstGeom>
          <a:noFill/>
        </p:spPr>
        <p:txBody>
          <a:bodyPr wrap="square" rtlCol="0">
            <a:spAutoFit/>
          </a:bodyPr>
          <a:lstStyle/>
          <a:p>
            <a:r>
              <a:rPr lang="en-US" dirty="0" smtClean="0"/>
              <a:t>Asynchronous message passing systems work fine when the producer and subscriber are relatively balanced, but problems arise when producers send messages faster than subscribers can consumer them.</a:t>
            </a:r>
            <a:endParaRPr lang="en-US" dirty="0"/>
          </a:p>
        </p:txBody>
      </p:sp>
      <p:sp>
        <p:nvSpPr>
          <p:cNvPr id="6" name="Slide Number Placeholder 5"/>
          <p:cNvSpPr>
            <a:spLocks noGrp="1"/>
          </p:cNvSpPr>
          <p:nvPr>
            <p:ph type="sldNum" sz="quarter" idx="11"/>
          </p:nvPr>
        </p:nvSpPr>
        <p:spPr/>
        <p:txBody>
          <a:bodyPr/>
          <a:lstStyle/>
          <a:p>
            <a:r>
              <a:rPr lang="en-US" dirty="0" smtClean="0"/>
              <a:t> </a:t>
            </a:r>
            <a:fld id="{0819E11B-0FAD-49FB-BD5A-6DFA15527CFB}" type="slidenum">
              <a:rPr lang="en-US" smtClean="0"/>
              <a:pPr/>
              <a:t>61</a:t>
            </a:fld>
            <a:endParaRPr lang="en-US" dirty="0"/>
          </a:p>
        </p:txBody>
      </p:sp>
      <p:sp>
        <p:nvSpPr>
          <p:cNvPr id="11" name="Footer Placeholder 10"/>
          <p:cNvSpPr>
            <a:spLocks noGrp="1"/>
          </p:cNvSpPr>
          <p:nvPr>
            <p:ph type="ftr" sz="quarter" idx="10"/>
          </p:nvPr>
        </p:nvSpPr>
        <p:spPr/>
        <p:txBody>
          <a:bodyPr/>
          <a:lstStyle/>
          <a:p>
            <a:r>
              <a:rPr lang="en-US" smtClean="0"/>
              <a:t>1</a:t>
            </a:r>
            <a:endParaRPr lang="en-US"/>
          </a:p>
        </p:txBody>
      </p:sp>
      <p:pic>
        <p:nvPicPr>
          <p:cNvPr id="2" name="Picture 1"/>
          <p:cNvPicPr>
            <a:picLocks noChangeAspect="1"/>
          </p:cNvPicPr>
          <p:nvPr/>
        </p:nvPicPr>
        <p:blipFill>
          <a:blip r:embed="rId3"/>
          <a:stretch>
            <a:fillRect/>
          </a:stretch>
        </p:blipFill>
        <p:spPr>
          <a:xfrm>
            <a:off x="4679186" y="2981762"/>
            <a:ext cx="4357628" cy="3271636"/>
          </a:xfrm>
          <a:prstGeom prst="rect">
            <a:avLst/>
          </a:prstGeom>
        </p:spPr>
      </p:pic>
      <p:pic>
        <p:nvPicPr>
          <p:cNvPr id="4" name="Picture 3"/>
          <p:cNvPicPr>
            <a:picLocks noChangeAspect="1"/>
          </p:cNvPicPr>
          <p:nvPr/>
        </p:nvPicPr>
        <p:blipFill>
          <a:blip r:embed="rId4"/>
          <a:stretch>
            <a:fillRect/>
          </a:stretch>
        </p:blipFill>
        <p:spPr>
          <a:xfrm>
            <a:off x="238405" y="2981763"/>
            <a:ext cx="4357629" cy="3271636"/>
          </a:xfrm>
          <a:prstGeom prst="rect">
            <a:avLst/>
          </a:prstGeom>
        </p:spPr>
      </p:pic>
      <p:sp>
        <p:nvSpPr>
          <p:cNvPr id="12" name="TextBox 11"/>
          <p:cNvSpPr txBox="1"/>
          <p:nvPr/>
        </p:nvSpPr>
        <p:spPr>
          <a:xfrm>
            <a:off x="414338" y="1941220"/>
            <a:ext cx="8557769" cy="646331"/>
          </a:xfrm>
          <a:prstGeom prst="rect">
            <a:avLst/>
          </a:prstGeom>
          <a:noFill/>
        </p:spPr>
        <p:txBody>
          <a:bodyPr wrap="square" rtlCol="0">
            <a:spAutoFit/>
          </a:bodyPr>
          <a:lstStyle/>
          <a:p>
            <a:pPr algn="ctr"/>
            <a:r>
              <a:rPr lang="en-US" dirty="0" smtClean="0">
                <a:solidFill>
                  <a:srgbClr val="FF0000"/>
                </a:solidFill>
              </a:rPr>
              <a:t>Options include dropping messages, or increasing buffering before</a:t>
            </a:r>
          </a:p>
          <a:p>
            <a:pPr algn="ctr"/>
            <a:r>
              <a:rPr lang="en-US" dirty="0" smtClean="0">
                <a:solidFill>
                  <a:srgbClr val="FF0000"/>
                </a:solidFill>
              </a:rPr>
              <a:t>running out of memory</a:t>
            </a:r>
            <a:endParaRPr lang="en-US" dirty="0">
              <a:solidFill>
                <a:srgbClr val="FF0000"/>
              </a:solidFill>
            </a:endParaRPr>
          </a:p>
        </p:txBody>
      </p:sp>
    </p:spTree>
    <p:extLst>
      <p:ext uri="{BB962C8B-B14F-4D97-AF65-F5344CB8AC3E}">
        <p14:creationId xmlns:p14="http://schemas.microsoft.com/office/powerpoint/2010/main" val="8087974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Back Pressure – </a:t>
            </a:r>
            <a:r>
              <a:rPr lang="en-US" altLang="en-US" smtClean="0"/>
              <a:t>Push versus Pull</a:t>
            </a:r>
            <a:endParaRPr lang="en-US" altLang="en-US" dirty="0" smtClean="0"/>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257456" y="865112"/>
            <a:ext cx="8557769" cy="923330"/>
          </a:xfrm>
          <a:prstGeom prst="rect">
            <a:avLst/>
          </a:prstGeom>
          <a:noFill/>
        </p:spPr>
        <p:txBody>
          <a:bodyPr wrap="square" rtlCol="0">
            <a:spAutoFit/>
          </a:bodyPr>
          <a:lstStyle/>
          <a:p>
            <a:r>
              <a:rPr lang="en-US" dirty="0" smtClean="0"/>
              <a:t>Asynchronous message passing systems can work in a “push” or a “pull” mode.  In </a:t>
            </a:r>
            <a:r>
              <a:rPr lang="en-US" b="1" dirty="0" smtClean="0">
                <a:solidFill>
                  <a:srgbClr val="FF0000"/>
                </a:solidFill>
              </a:rPr>
              <a:t>pull</a:t>
            </a:r>
            <a:r>
              <a:rPr lang="en-US" dirty="0" smtClean="0"/>
              <a:t> mode the subscriber asks the publisher to send data when wants it.  In </a:t>
            </a:r>
            <a:r>
              <a:rPr lang="en-US" b="1" dirty="0" smtClean="0">
                <a:solidFill>
                  <a:srgbClr val="FF0000"/>
                </a:solidFill>
              </a:rPr>
              <a:t>push</a:t>
            </a:r>
            <a:r>
              <a:rPr lang="en-US" dirty="0" smtClean="0"/>
              <a:t> mode the publisher sends data to the client regardless if its ability to handle it.  </a:t>
            </a:r>
            <a:endParaRPr lang="en-US" dirty="0"/>
          </a:p>
        </p:txBody>
      </p:sp>
      <p:sp>
        <p:nvSpPr>
          <p:cNvPr id="6" name="Slide Number Placeholder 5"/>
          <p:cNvSpPr>
            <a:spLocks noGrp="1"/>
          </p:cNvSpPr>
          <p:nvPr>
            <p:ph type="sldNum" sz="quarter" idx="11"/>
          </p:nvPr>
        </p:nvSpPr>
        <p:spPr/>
        <p:txBody>
          <a:bodyPr/>
          <a:lstStyle/>
          <a:p>
            <a:r>
              <a:rPr lang="en-US" dirty="0" smtClean="0"/>
              <a:t> </a:t>
            </a:r>
            <a:fld id="{0819E11B-0FAD-49FB-BD5A-6DFA15527CFB}" type="slidenum">
              <a:rPr lang="en-US" smtClean="0"/>
              <a:pPr/>
              <a:t>62</a:t>
            </a:fld>
            <a:endParaRPr lang="en-US" dirty="0"/>
          </a:p>
        </p:txBody>
      </p:sp>
      <p:sp>
        <p:nvSpPr>
          <p:cNvPr id="11" name="Footer Placeholder 10"/>
          <p:cNvSpPr>
            <a:spLocks noGrp="1"/>
          </p:cNvSpPr>
          <p:nvPr>
            <p:ph type="ftr" sz="quarter" idx="10"/>
          </p:nvPr>
        </p:nvSpPr>
        <p:spPr/>
        <p:txBody>
          <a:bodyPr/>
          <a:lstStyle/>
          <a:p>
            <a:r>
              <a:rPr lang="en-US" smtClean="0"/>
              <a:t>1</a:t>
            </a:r>
            <a:endParaRPr lang="en-US"/>
          </a:p>
        </p:txBody>
      </p:sp>
      <p:sp>
        <p:nvSpPr>
          <p:cNvPr id="22" name="TextBox 21"/>
          <p:cNvSpPr txBox="1"/>
          <p:nvPr/>
        </p:nvSpPr>
        <p:spPr>
          <a:xfrm>
            <a:off x="1990563" y="2122412"/>
            <a:ext cx="5533744" cy="923330"/>
          </a:xfrm>
          <a:prstGeom prst="rect">
            <a:avLst/>
          </a:prstGeom>
          <a:noFill/>
        </p:spPr>
        <p:txBody>
          <a:bodyPr wrap="square" rtlCol="0">
            <a:spAutoFit/>
          </a:bodyPr>
          <a:lstStyle/>
          <a:p>
            <a:pPr algn="ctr"/>
            <a:r>
              <a:rPr lang="en-US" i="1" dirty="0" smtClean="0">
                <a:solidFill>
                  <a:srgbClr val="7030A0"/>
                </a:solidFill>
              </a:rPr>
              <a:t>Pull mode is slow, and often inefficient because the subscriber need to effectively poll the publisher, especially when the subscriber runs faster than the publisher</a:t>
            </a:r>
            <a:endParaRPr lang="en-US" i="1" dirty="0">
              <a:solidFill>
                <a:srgbClr val="7030A0"/>
              </a:solidFill>
            </a:endParaRPr>
          </a:p>
        </p:txBody>
      </p:sp>
      <p:sp>
        <p:nvSpPr>
          <p:cNvPr id="23" name="TextBox 22"/>
          <p:cNvSpPr txBox="1"/>
          <p:nvPr/>
        </p:nvSpPr>
        <p:spPr>
          <a:xfrm>
            <a:off x="2010056" y="3276600"/>
            <a:ext cx="5533744" cy="646331"/>
          </a:xfrm>
          <a:prstGeom prst="rect">
            <a:avLst/>
          </a:prstGeom>
          <a:noFill/>
        </p:spPr>
        <p:txBody>
          <a:bodyPr wrap="square" rtlCol="0">
            <a:spAutoFit/>
          </a:bodyPr>
          <a:lstStyle/>
          <a:p>
            <a:pPr algn="ctr"/>
            <a:r>
              <a:rPr lang="en-US" i="1" dirty="0" smtClean="0">
                <a:solidFill>
                  <a:srgbClr val="7030A0"/>
                </a:solidFill>
              </a:rPr>
              <a:t>Push mode is highly efficient but is also unsafe when the publisher runs faster than the subscriber</a:t>
            </a:r>
            <a:endParaRPr lang="en-US" i="1" dirty="0">
              <a:solidFill>
                <a:srgbClr val="7030A0"/>
              </a:solidFill>
            </a:endParaRPr>
          </a:p>
        </p:txBody>
      </p:sp>
      <p:sp>
        <p:nvSpPr>
          <p:cNvPr id="24" name="TextBox 23"/>
          <p:cNvSpPr txBox="1"/>
          <p:nvPr/>
        </p:nvSpPr>
        <p:spPr>
          <a:xfrm>
            <a:off x="414338" y="4106733"/>
            <a:ext cx="8557769" cy="646331"/>
          </a:xfrm>
          <a:prstGeom prst="rect">
            <a:avLst/>
          </a:prstGeom>
          <a:noFill/>
        </p:spPr>
        <p:txBody>
          <a:bodyPr wrap="square" rtlCol="0">
            <a:spAutoFit/>
          </a:bodyPr>
          <a:lstStyle/>
          <a:p>
            <a:r>
              <a:rPr lang="en-US" b="1" dirty="0" smtClean="0">
                <a:solidFill>
                  <a:srgbClr val="0070C0"/>
                </a:solidFill>
              </a:rPr>
              <a:t>Solution:  Back pressure is a technique that </a:t>
            </a:r>
            <a:r>
              <a:rPr lang="en-US" b="1" u="sng" dirty="0" smtClean="0">
                <a:solidFill>
                  <a:srgbClr val="0070C0"/>
                </a:solidFill>
              </a:rPr>
              <a:t>dynamically</a:t>
            </a:r>
            <a:r>
              <a:rPr lang="en-US" b="1" dirty="0" smtClean="0">
                <a:solidFill>
                  <a:srgbClr val="0070C0"/>
                </a:solidFill>
              </a:rPr>
              <a:t> switches between pull and push modes as one of the parties starts running faster than the other.  </a:t>
            </a:r>
            <a:endParaRPr lang="en-US" b="1" dirty="0">
              <a:solidFill>
                <a:srgbClr val="0070C0"/>
              </a:solidFill>
            </a:endParaRPr>
          </a:p>
        </p:txBody>
      </p:sp>
      <p:sp>
        <p:nvSpPr>
          <p:cNvPr id="25" name="TextBox 24"/>
          <p:cNvSpPr txBox="1"/>
          <p:nvPr/>
        </p:nvSpPr>
        <p:spPr>
          <a:xfrm>
            <a:off x="2052637" y="5191467"/>
            <a:ext cx="5281169" cy="923330"/>
          </a:xfrm>
          <a:prstGeom prst="rect">
            <a:avLst/>
          </a:prstGeom>
          <a:noFill/>
        </p:spPr>
        <p:txBody>
          <a:bodyPr wrap="square" rtlCol="0">
            <a:spAutoFit/>
          </a:bodyPr>
          <a:lstStyle/>
          <a:p>
            <a:r>
              <a:rPr lang="en-US" b="1" dirty="0" smtClean="0">
                <a:solidFill>
                  <a:srgbClr val="00B050"/>
                </a:solidFill>
              </a:rPr>
              <a:t>Push Mode:  speed (subscriber) ~ speed (publisher)</a:t>
            </a:r>
          </a:p>
          <a:p>
            <a:r>
              <a:rPr lang="en-US" b="1" dirty="0" smtClean="0">
                <a:solidFill>
                  <a:srgbClr val="00B050"/>
                </a:solidFill>
              </a:rPr>
              <a:t>Push Mode:  speed (subscriber) &gt;&gt; speed (publisher)</a:t>
            </a:r>
          </a:p>
          <a:p>
            <a:r>
              <a:rPr lang="en-US" b="1" dirty="0" smtClean="0">
                <a:solidFill>
                  <a:srgbClr val="00B050"/>
                </a:solidFill>
              </a:rPr>
              <a:t>Pull Mode:    speed (subscriber) &lt;&lt; speed (publisher)</a:t>
            </a:r>
            <a:endParaRPr lang="en-US" b="1" dirty="0">
              <a:solidFill>
                <a:srgbClr val="00B050"/>
              </a:solidFill>
            </a:endParaRPr>
          </a:p>
        </p:txBody>
      </p:sp>
    </p:spTree>
    <p:extLst>
      <p:ext uri="{BB962C8B-B14F-4D97-AF65-F5344CB8AC3E}">
        <p14:creationId xmlns:p14="http://schemas.microsoft.com/office/powerpoint/2010/main" val="4463308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a:xfrm>
            <a:off x="458788" y="0"/>
            <a:ext cx="8229600" cy="1143000"/>
          </a:xfrm>
        </p:spPr>
        <p:txBody>
          <a:bodyPr/>
          <a:lstStyle/>
          <a:p>
            <a:r>
              <a:rPr lang="en-US" altLang="en-US" dirty="0" smtClean="0"/>
              <a:t>Revisiting the stream API</a:t>
            </a:r>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63</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23" name="TextBox 22"/>
          <p:cNvSpPr txBox="1"/>
          <p:nvPr/>
        </p:nvSpPr>
        <p:spPr>
          <a:xfrm>
            <a:off x="304800" y="885884"/>
            <a:ext cx="6553200" cy="3693319"/>
          </a:xfrm>
          <a:prstGeom prst="rect">
            <a:avLst/>
          </a:prstGeom>
          <a:noFill/>
        </p:spPr>
        <p:txBody>
          <a:bodyPr wrap="square" rtlCol="0">
            <a:spAutoFit/>
          </a:bodyPr>
          <a:lstStyle/>
          <a:p>
            <a:r>
              <a:rPr lang="en-US" b="1" dirty="0">
                <a:solidFill>
                  <a:srgbClr val="FF0000"/>
                </a:solidFill>
              </a:rPr>
              <a:t>trait</a:t>
            </a:r>
            <a:r>
              <a:rPr lang="en-US" dirty="0"/>
              <a:t> Publisher[T] {</a:t>
            </a:r>
          </a:p>
          <a:p>
            <a:r>
              <a:rPr lang="en-US" dirty="0"/>
              <a:t>  </a:t>
            </a:r>
            <a:r>
              <a:rPr lang="en-US" dirty="0" err="1">
                <a:solidFill>
                  <a:srgbClr val="FF0000"/>
                </a:solidFill>
              </a:rPr>
              <a:t>def</a:t>
            </a:r>
            <a:r>
              <a:rPr lang="en-US" dirty="0">
                <a:solidFill>
                  <a:srgbClr val="FF0000"/>
                </a:solidFill>
              </a:rPr>
              <a:t> </a:t>
            </a:r>
            <a:r>
              <a:rPr lang="en-US" dirty="0"/>
              <a:t>subscribe(</a:t>
            </a:r>
            <a:r>
              <a:rPr lang="en-US" dirty="0">
                <a:solidFill>
                  <a:srgbClr val="008000"/>
                </a:solidFill>
              </a:rPr>
              <a:t>s</a:t>
            </a:r>
            <a:r>
              <a:rPr lang="en-US" dirty="0"/>
              <a:t>: Subscriber[T]): </a:t>
            </a:r>
            <a:r>
              <a:rPr lang="en-US" dirty="0">
                <a:solidFill>
                  <a:srgbClr val="FF0000"/>
                </a:solidFill>
              </a:rPr>
              <a:t>Unit</a:t>
            </a:r>
          </a:p>
          <a:p>
            <a:r>
              <a:rPr lang="en-US" dirty="0"/>
              <a:t>}</a:t>
            </a:r>
          </a:p>
          <a:p>
            <a:r>
              <a:rPr lang="en-US" b="1" dirty="0">
                <a:solidFill>
                  <a:srgbClr val="FF0000"/>
                </a:solidFill>
              </a:rPr>
              <a:t>trait</a:t>
            </a:r>
            <a:r>
              <a:rPr lang="en-US" dirty="0"/>
              <a:t> Subscriber[T] {</a:t>
            </a:r>
          </a:p>
          <a:p>
            <a:r>
              <a:rPr lang="en-US" dirty="0"/>
              <a:t>  </a:t>
            </a:r>
            <a:r>
              <a:rPr lang="en-US" dirty="0" err="1">
                <a:solidFill>
                  <a:srgbClr val="FF0000"/>
                </a:solidFill>
              </a:rPr>
              <a:t>def</a:t>
            </a:r>
            <a:r>
              <a:rPr lang="en-US" dirty="0">
                <a:solidFill>
                  <a:srgbClr val="FF0000"/>
                </a:solidFill>
              </a:rPr>
              <a:t> </a:t>
            </a:r>
            <a:r>
              <a:rPr lang="en-US" dirty="0" err="1"/>
              <a:t>onSubscribe</a:t>
            </a:r>
            <a:r>
              <a:rPr lang="en-US" dirty="0"/>
              <a:t>(</a:t>
            </a:r>
            <a:r>
              <a:rPr lang="en-US" dirty="0">
                <a:solidFill>
                  <a:srgbClr val="008000"/>
                </a:solidFill>
              </a:rPr>
              <a:t>s</a:t>
            </a:r>
            <a:r>
              <a:rPr lang="en-US" dirty="0"/>
              <a:t>: Subscription[T]): </a:t>
            </a:r>
            <a:r>
              <a:rPr lang="en-US" dirty="0">
                <a:solidFill>
                  <a:srgbClr val="FF0000"/>
                </a:solidFill>
              </a:rPr>
              <a:t>Unit</a:t>
            </a:r>
            <a:br>
              <a:rPr lang="en-US" dirty="0">
                <a:solidFill>
                  <a:srgbClr val="FF0000"/>
                </a:solidFill>
              </a:rPr>
            </a:br>
            <a:r>
              <a:rPr lang="en-US" dirty="0" smtClean="0">
                <a:solidFill>
                  <a:srgbClr val="FF0000"/>
                </a:solidFill>
              </a:rPr>
              <a:t>  </a:t>
            </a:r>
            <a:r>
              <a:rPr lang="en-US" dirty="0" err="1" smtClean="0">
                <a:solidFill>
                  <a:srgbClr val="FF0000"/>
                </a:solidFill>
              </a:rPr>
              <a:t>def</a:t>
            </a:r>
            <a:r>
              <a:rPr lang="en-US" dirty="0" smtClean="0">
                <a:solidFill>
                  <a:srgbClr val="FF0000"/>
                </a:solidFill>
              </a:rPr>
              <a:t> </a:t>
            </a:r>
            <a:r>
              <a:rPr lang="en-US" dirty="0" err="1"/>
              <a:t>onNext</a:t>
            </a:r>
            <a:r>
              <a:rPr lang="en-US" dirty="0"/>
              <a:t>(</a:t>
            </a:r>
            <a:r>
              <a:rPr lang="en-US" dirty="0" err="1">
                <a:solidFill>
                  <a:srgbClr val="008000"/>
                </a:solidFill>
              </a:rPr>
              <a:t>elem</a:t>
            </a:r>
            <a:r>
              <a:rPr lang="en-US" dirty="0"/>
              <a:t>: T): </a:t>
            </a:r>
            <a:r>
              <a:rPr lang="en-US" dirty="0">
                <a:solidFill>
                  <a:srgbClr val="FF0000"/>
                </a:solidFill>
              </a:rPr>
              <a:t>Unit</a:t>
            </a:r>
          </a:p>
          <a:p>
            <a:r>
              <a:rPr lang="en-US" dirty="0"/>
              <a:t>  </a:t>
            </a:r>
            <a:r>
              <a:rPr lang="en-US" dirty="0" err="1">
                <a:solidFill>
                  <a:srgbClr val="FF0000"/>
                </a:solidFill>
              </a:rPr>
              <a:t>def</a:t>
            </a:r>
            <a:r>
              <a:rPr lang="en-US" dirty="0">
                <a:solidFill>
                  <a:srgbClr val="FF0000"/>
                </a:solidFill>
              </a:rPr>
              <a:t> </a:t>
            </a:r>
            <a:r>
              <a:rPr lang="en-US" dirty="0" err="1"/>
              <a:t>onError</a:t>
            </a:r>
            <a:r>
              <a:rPr lang="en-US" dirty="0"/>
              <a:t>(</a:t>
            </a:r>
            <a:r>
              <a:rPr lang="en-US" dirty="0">
                <a:solidFill>
                  <a:srgbClr val="008000"/>
                </a:solidFill>
              </a:rPr>
              <a:t>t</a:t>
            </a:r>
            <a:r>
              <a:rPr lang="en-US" dirty="0"/>
              <a:t>: </a:t>
            </a:r>
            <a:r>
              <a:rPr lang="en-US" dirty="0" err="1"/>
              <a:t>Throwable</a:t>
            </a:r>
            <a:r>
              <a:rPr lang="en-US" dirty="0"/>
              <a:t>): </a:t>
            </a:r>
            <a:r>
              <a:rPr lang="en-US" dirty="0">
                <a:solidFill>
                  <a:srgbClr val="FF0000"/>
                </a:solidFill>
              </a:rPr>
              <a:t>Unit</a:t>
            </a:r>
          </a:p>
          <a:p>
            <a:r>
              <a:rPr lang="en-US" dirty="0"/>
              <a:t>  </a:t>
            </a:r>
            <a:r>
              <a:rPr lang="en-US" dirty="0" err="1">
                <a:solidFill>
                  <a:srgbClr val="FF0000"/>
                </a:solidFill>
              </a:rPr>
              <a:t>def</a:t>
            </a:r>
            <a:r>
              <a:rPr lang="en-US" dirty="0">
                <a:solidFill>
                  <a:srgbClr val="FF0000"/>
                </a:solidFill>
              </a:rPr>
              <a:t> </a:t>
            </a:r>
            <a:r>
              <a:rPr lang="en-US" dirty="0" err="1"/>
              <a:t>onComplete</a:t>
            </a:r>
            <a:r>
              <a:rPr lang="en-US" dirty="0"/>
              <a:t>(): </a:t>
            </a:r>
            <a:r>
              <a:rPr lang="en-US" dirty="0" smtClean="0">
                <a:solidFill>
                  <a:srgbClr val="FF0000"/>
                </a:solidFill>
              </a:rPr>
              <a:t>Unit</a:t>
            </a:r>
            <a:endParaRPr lang="en-US" dirty="0">
              <a:solidFill>
                <a:srgbClr val="FF0000"/>
              </a:solidFill>
            </a:endParaRPr>
          </a:p>
          <a:p>
            <a:r>
              <a:rPr lang="en-US" dirty="0"/>
              <a:t>}</a:t>
            </a:r>
          </a:p>
          <a:p>
            <a:r>
              <a:rPr lang="en-US" b="1" dirty="0">
                <a:solidFill>
                  <a:srgbClr val="FF0000"/>
                </a:solidFill>
              </a:rPr>
              <a:t>trait</a:t>
            </a:r>
            <a:r>
              <a:rPr lang="en-US" dirty="0"/>
              <a:t> Subscription[T] {</a:t>
            </a:r>
          </a:p>
          <a:p>
            <a:r>
              <a:rPr lang="en-US" dirty="0" smtClean="0">
                <a:solidFill>
                  <a:srgbClr val="FF0000"/>
                </a:solidFill>
              </a:rPr>
              <a:t>  </a:t>
            </a:r>
            <a:r>
              <a:rPr lang="en-US" dirty="0" err="1" smtClean="0">
                <a:solidFill>
                  <a:srgbClr val="FF0000"/>
                </a:solidFill>
              </a:rPr>
              <a:t>def</a:t>
            </a:r>
            <a:r>
              <a:rPr lang="en-US" dirty="0" smtClean="0">
                <a:solidFill>
                  <a:srgbClr val="FF0000"/>
                </a:solidFill>
              </a:rPr>
              <a:t> </a:t>
            </a:r>
            <a:r>
              <a:rPr lang="en-US" dirty="0"/>
              <a:t>cancel(): </a:t>
            </a:r>
            <a:r>
              <a:rPr lang="en-US" dirty="0">
                <a:solidFill>
                  <a:srgbClr val="FF2D24"/>
                </a:solidFill>
              </a:rPr>
              <a:t>Unit</a:t>
            </a:r>
          </a:p>
          <a:p>
            <a:r>
              <a:rPr lang="en-US" dirty="0"/>
              <a:t>  </a:t>
            </a:r>
            <a:r>
              <a:rPr lang="en-US" dirty="0" err="1">
                <a:solidFill>
                  <a:srgbClr val="FF0000"/>
                </a:solidFill>
              </a:rPr>
              <a:t>def</a:t>
            </a:r>
            <a:r>
              <a:rPr lang="en-US" dirty="0">
                <a:solidFill>
                  <a:srgbClr val="FF0000"/>
                </a:solidFill>
              </a:rPr>
              <a:t> </a:t>
            </a:r>
            <a:r>
              <a:rPr lang="en-US" dirty="0"/>
              <a:t>request(</a:t>
            </a:r>
            <a:r>
              <a:rPr lang="en-US" dirty="0">
                <a:solidFill>
                  <a:srgbClr val="008000"/>
                </a:solidFill>
              </a:rPr>
              <a:t>n</a:t>
            </a:r>
            <a:r>
              <a:rPr lang="en-US" dirty="0"/>
              <a:t>: </a:t>
            </a:r>
            <a:r>
              <a:rPr lang="en-US" dirty="0" smtClean="0"/>
              <a:t>Long): </a:t>
            </a:r>
            <a:r>
              <a:rPr lang="en-US" dirty="0">
                <a:solidFill>
                  <a:srgbClr val="FF2D24"/>
                </a:solidFill>
              </a:rPr>
              <a:t>Unit</a:t>
            </a:r>
          </a:p>
          <a:p>
            <a:r>
              <a:rPr lang="en-US" dirty="0" smtClean="0"/>
              <a:t>}</a:t>
            </a:r>
            <a:endParaRPr lang="en-US" dirty="0"/>
          </a:p>
        </p:txBody>
      </p:sp>
      <p:sp>
        <p:nvSpPr>
          <p:cNvPr id="24" name="Rectangle 23"/>
          <p:cNvSpPr/>
          <p:nvPr/>
        </p:nvSpPr>
        <p:spPr>
          <a:xfrm>
            <a:off x="4572000" y="533400"/>
            <a:ext cx="12954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Publisher</a:t>
            </a:r>
            <a:endParaRPr lang="en-US" dirty="0">
              <a:solidFill>
                <a:schemeClr val="tx1"/>
              </a:solidFill>
            </a:endParaRPr>
          </a:p>
        </p:txBody>
      </p:sp>
      <p:sp>
        <p:nvSpPr>
          <p:cNvPr id="27" name="Rectangle 26"/>
          <p:cNvSpPr/>
          <p:nvPr/>
        </p:nvSpPr>
        <p:spPr>
          <a:xfrm>
            <a:off x="6934200" y="533400"/>
            <a:ext cx="12954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Subscriber</a:t>
            </a:r>
            <a:endParaRPr lang="en-US" dirty="0">
              <a:solidFill>
                <a:schemeClr val="tx1"/>
              </a:solidFill>
            </a:endParaRPr>
          </a:p>
        </p:txBody>
      </p:sp>
      <p:cxnSp>
        <p:nvCxnSpPr>
          <p:cNvPr id="28" name="Straight Connector 27"/>
          <p:cNvCxnSpPr/>
          <p:nvPr/>
        </p:nvCxnSpPr>
        <p:spPr>
          <a:xfrm>
            <a:off x="5257800" y="1219200"/>
            <a:ext cx="0" cy="46482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7696200" y="1219200"/>
            <a:ext cx="0" cy="464820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5105400" y="1752600"/>
            <a:ext cx="1447800" cy="4572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Subscribe</a:t>
            </a:r>
            <a:endParaRPr lang="en-US" dirty="0">
              <a:solidFill>
                <a:schemeClr val="bg1"/>
              </a:solidFill>
            </a:endParaRPr>
          </a:p>
        </p:txBody>
      </p:sp>
      <p:sp>
        <p:nvSpPr>
          <p:cNvPr id="32" name="Rectangle 31"/>
          <p:cNvSpPr/>
          <p:nvPr/>
        </p:nvSpPr>
        <p:spPr>
          <a:xfrm>
            <a:off x="5105400" y="3200400"/>
            <a:ext cx="1447800" cy="4572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request</a:t>
            </a:r>
            <a:endParaRPr lang="en-US" dirty="0">
              <a:solidFill>
                <a:schemeClr val="bg1"/>
              </a:solidFill>
            </a:endParaRPr>
          </a:p>
        </p:txBody>
      </p:sp>
      <p:sp>
        <p:nvSpPr>
          <p:cNvPr id="33" name="Rectangle 32"/>
          <p:cNvSpPr/>
          <p:nvPr/>
        </p:nvSpPr>
        <p:spPr>
          <a:xfrm>
            <a:off x="7467600" y="2438400"/>
            <a:ext cx="1447800" cy="4572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bg1"/>
                </a:solidFill>
              </a:rPr>
              <a:t>onSubscribe</a:t>
            </a:r>
            <a:endParaRPr lang="en-US" dirty="0">
              <a:solidFill>
                <a:schemeClr val="bg1"/>
              </a:solidFill>
            </a:endParaRPr>
          </a:p>
        </p:txBody>
      </p:sp>
      <p:sp>
        <p:nvSpPr>
          <p:cNvPr id="35" name="Rectangle 34"/>
          <p:cNvSpPr/>
          <p:nvPr/>
        </p:nvSpPr>
        <p:spPr>
          <a:xfrm>
            <a:off x="7467600" y="3733800"/>
            <a:ext cx="1447800" cy="4572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bg1"/>
                </a:solidFill>
              </a:rPr>
              <a:t>onNext</a:t>
            </a:r>
            <a:endParaRPr lang="en-US" dirty="0">
              <a:solidFill>
                <a:schemeClr val="bg1"/>
              </a:solidFill>
            </a:endParaRPr>
          </a:p>
        </p:txBody>
      </p:sp>
      <p:sp>
        <p:nvSpPr>
          <p:cNvPr id="26" name="TextBox 25"/>
          <p:cNvSpPr txBox="1"/>
          <p:nvPr/>
        </p:nvSpPr>
        <p:spPr>
          <a:xfrm>
            <a:off x="5334000" y="2514600"/>
            <a:ext cx="1358891" cy="369332"/>
          </a:xfrm>
          <a:prstGeom prst="rect">
            <a:avLst/>
          </a:prstGeom>
          <a:noFill/>
        </p:spPr>
        <p:txBody>
          <a:bodyPr wrap="none" rtlCol="0">
            <a:spAutoFit/>
          </a:bodyPr>
          <a:lstStyle/>
          <a:p>
            <a:r>
              <a:rPr lang="en-US" b="1" dirty="0" smtClean="0"/>
              <a:t>subscription</a:t>
            </a:r>
            <a:endParaRPr lang="en-US" b="1" dirty="0"/>
          </a:p>
        </p:txBody>
      </p:sp>
      <p:cxnSp>
        <p:nvCxnSpPr>
          <p:cNvPr id="36" name="Straight Connector 35"/>
          <p:cNvCxnSpPr/>
          <p:nvPr/>
        </p:nvCxnSpPr>
        <p:spPr>
          <a:xfrm flipH="1">
            <a:off x="6705600" y="1981200"/>
            <a:ext cx="990600" cy="0"/>
          </a:xfrm>
          <a:prstGeom prst="line">
            <a:avLst/>
          </a:prstGeom>
          <a:ln w="50800">
            <a:solidFill>
              <a:srgbClr val="008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6705600" y="3429000"/>
            <a:ext cx="990600" cy="0"/>
          </a:xfrm>
          <a:prstGeom prst="line">
            <a:avLst/>
          </a:prstGeom>
          <a:ln w="50800">
            <a:solidFill>
              <a:srgbClr val="008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257800" y="4038600"/>
            <a:ext cx="2209800" cy="0"/>
          </a:xfrm>
          <a:prstGeom prst="line">
            <a:avLst/>
          </a:prstGeom>
          <a:ln w="50800">
            <a:solidFill>
              <a:srgbClr val="008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6705600" y="2743200"/>
            <a:ext cx="762000" cy="0"/>
          </a:xfrm>
          <a:prstGeom prst="line">
            <a:avLst/>
          </a:prstGeom>
          <a:ln w="50800">
            <a:solidFill>
              <a:srgbClr val="008000"/>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53" name="Rectangular Callout 52"/>
          <p:cNvSpPr/>
          <p:nvPr/>
        </p:nvSpPr>
        <p:spPr>
          <a:xfrm>
            <a:off x="3467101" y="4524375"/>
            <a:ext cx="1600200" cy="838200"/>
          </a:xfrm>
          <a:prstGeom prst="wedgeRectCallout">
            <a:avLst>
              <a:gd name="adj1" fmla="val -100852"/>
              <a:gd name="adj2" fmla="val -80572"/>
            </a:avLst>
          </a:prstGeom>
          <a:solidFill>
            <a:srgbClr val="FF2D24"/>
          </a:solidFill>
          <a:ln>
            <a:solidFill>
              <a:srgbClr val="FF2D2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This is how backpressure is applied</a:t>
            </a:r>
            <a:endParaRPr lang="en-US" dirty="0"/>
          </a:p>
        </p:txBody>
      </p:sp>
      <p:sp>
        <p:nvSpPr>
          <p:cNvPr id="25" name="Rectangle 24"/>
          <p:cNvSpPr/>
          <p:nvPr/>
        </p:nvSpPr>
        <p:spPr>
          <a:xfrm>
            <a:off x="7467600" y="4267200"/>
            <a:ext cx="1447800" cy="4572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bg1"/>
                </a:solidFill>
              </a:rPr>
              <a:t>onNext</a:t>
            </a:r>
            <a:endParaRPr lang="en-US" dirty="0">
              <a:solidFill>
                <a:schemeClr val="bg1"/>
              </a:solidFill>
            </a:endParaRPr>
          </a:p>
        </p:txBody>
      </p:sp>
      <p:cxnSp>
        <p:nvCxnSpPr>
          <p:cNvPr id="29" name="Straight Connector 28"/>
          <p:cNvCxnSpPr/>
          <p:nvPr/>
        </p:nvCxnSpPr>
        <p:spPr>
          <a:xfrm>
            <a:off x="5257800" y="4572000"/>
            <a:ext cx="2209800" cy="0"/>
          </a:xfrm>
          <a:prstGeom prst="line">
            <a:avLst/>
          </a:prstGeom>
          <a:ln w="50800">
            <a:solidFill>
              <a:srgbClr val="008000"/>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7467600" y="4952999"/>
            <a:ext cx="1447800" cy="762001"/>
          </a:xfrm>
          <a:prstGeom prst="rect">
            <a:avLst/>
          </a:prstGeom>
          <a:solidFill>
            <a:srgbClr val="FF0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bg1"/>
                </a:solidFill>
              </a:rPr>
              <a:t>onError</a:t>
            </a:r>
            <a:endParaRPr lang="en-US" dirty="0" smtClean="0">
              <a:solidFill>
                <a:schemeClr val="bg1"/>
              </a:solidFill>
            </a:endParaRPr>
          </a:p>
          <a:p>
            <a:pPr algn="ctr"/>
            <a:r>
              <a:rPr lang="en-US" dirty="0" err="1" smtClean="0">
                <a:solidFill>
                  <a:schemeClr val="bg1"/>
                </a:solidFill>
              </a:rPr>
              <a:t>onComplete</a:t>
            </a:r>
            <a:endParaRPr lang="en-US" dirty="0">
              <a:solidFill>
                <a:schemeClr val="bg1"/>
              </a:solidFill>
            </a:endParaRPr>
          </a:p>
        </p:txBody>
      </p:sp>
      <p:cxnSp>
        <p:nvCxnSpPr>
          <p:cNvPr id="37" name="Straight Connector 36"/>
          <p:cNvCxnSpPr/>
          <p:nvPr/>
        </p:nvCxnSpPr>
        <p:spPr>
          <a:xfrm>
            <a:off x="5257800" y="5562600"/>
            <a:ext cx="2209800" cy="0"/>
          </a:xfrm>
          <a:prstGeom prst="line">
            <a:avLst/>
          </a:prstGeom>
          <a:ln w="50800">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074315" y="4459069"/>
            <a:ext cx="513282" cy="646331"/>
          </a:xfrm>
          <a:prstGeom prst="rect">
            <a:avLst/>
          </a:prstGeom>
          <a:noFill/>
        </p:spPr>
        <p:txBody>
          <a:bodyPr wrap="none" rtlCol="0">
            <a:spAutoFit/>
          </a:bodyPr>
          <a:lstStyle/>
          <a:p>
            <a:r>
              <a:rPr lang="is-IS" sz="3600" b="1" dirty="0" smtClean="0">
                <a:solidFill>
                  <a:srgbClr val="00B050"/>
                </a:solidFill>
              </a:rPr>
              <a:t>…</a:t>
            </a:r>
            <a:endParaRPr lang="en-US" sz="3600" b="1" dirty="0">
              <a:solidFill>
                <a:srgbClr val="00B050"/>
              </a:solidFill>
            </a:endParaRPr>
          </a:p>
        </p:txBody>
      </p:sp>
      <p:sp>
        <p:nvSpPr>
          <p:cNvPr id="39" name="TextBox 38"/>
          <p:cNvSpPr txBox="1"/>
          <p:nvPr/>
        </p:nvSpPr>
        <p:spPr>
          <a:xfrm>
            <a:off x="261938" y="5602069"/>
            <a:ext cx="5281169" cy="646331"/>
          </a:xfrm>
          <a:prstGeom prst="rect">
            <a:avLst/>
          </a:prstGeom>
          <a:noFill/>
        </p:spPr>
        <p:txBody>
          <a:bodyPr wrap="square" rtlCol="0">
            <a:spAutoFit/>
          </a:bodyPr>
          <a:lstStyle/>
          <a:p>
            <a:r>
              <a:rPr lang="en-US" b="1" dirty="0" smtClean="0">
                <a:solidFill>
                  <a:srgbClr val="00B050"/>
                </a:solidFill>
              </a:rPr>
              <a:t>Note that you can run in pull mode exclusively</a:t>
            </a:r>
            <a:br>
              <a:rPr lang="en-US" b="1" dirty="0" smtClean="0">
                <a:solidFill>
                  <a:srgbClr val="00B050"/>
                </a:solidFill>
              </a:rPr>
            </a:br>
            <a:r>
              <a:rPr lang="en-US" b="1" dirty="0" smtClean="0">
                <a:solidFill>
                  <a:srgbClr val="00B050"/>
                </a:solidFill>
              </a:rPr>
              <a:t>by </a:t>
            </a:r>
            <a:r>
              <a:rPr lang="en-US" b="1" smtClean="0">
                <a:solidFill>
                  <a:srgbClr val="00B050"/>
                </a:solidFill>
              </a:rPr>
              <a:t>calling request(</a:t>
            </a:r>
            <a:r>
              <a:rPr lang="en-US" b="1" dirty="0" err="1" smtClean="0">
                <a:solidFill>
                  <a:srgbClr val="00B050"/>
                </a:solidFill>
              </a:rPr>
              <a:t>Long.MaxValue</a:t>
            </a:r>
            <a:r>
              <a:rPr lang="en-US" b="1" dirty="0" smtClean="0">
                <a:solidFill>
                  <a:srgbClr val="00B050"/>
                </a:solidFill>
              </a:rPr>
              <a:t>)</a:t>
            </a:r>
            <a:endParaRPr lang="en-US" b="1" dirty="0">
              <a:solidFill>
                <a:srgbClr val="00B050"/>
              </a:solidFill>
            </a:endParaRPr>
          </a:p>
        </p:txBody>
      </p:sp>
    </p:spTree>
    <p:extLst>
      <p:ext uri="{BB962C8B-B14F-4D97-AF65-F5344CB8AC3E}">
        <p14:creationId xmlns:p14="http://schemas.microsoft.com/office/powerpoint/2010/main" val="178025083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Backpressure helps address failures in messaging systems plus helps to maintain responsiveness by dynamically balancing the push and pull messaging models</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90600" y="2085201"/>
            <a:ext cx="7162800" cy="3581400"/>
          </a:xfrm>
          <a:prstGeom prst="rect">
            <a:avLst/>
          </a:prstGeom>
        </p:spPr>
      </p:pic>
      <p:sp>
        <p:nvSpPr>
          <p:cNvPr id="10" name="TextBox 9"/>
          <p:cNvSpPr txBox="1"/>
          <p:nvPr/>
        </p:nvSpPr>
        <p:spPr>
          <a:xfrm>
            <a:off x="2895600" y="2009001"/>
            <a:ext cx="3099489" cy="646331"/>
          </a:xfrm>
          <a:prstGeom prst="rect">
            <a:avLst/>
          </a:prstGeom>
          <a:noFill/>
        </p:spPr>
        <p:txBody>
          <a:bodyPr wrap="none" rtlCol="0">
            <a:spAutoFit/>
          </a:bodyPr>
          <a:lstStyle/>
          <a:p>
            <a:pPr algn="ctr"/>
            <a:r>
              <a:rPr lang="en-US" dirty="0">
                <a:solidFill>
                  <a:srgbClr val="2E53DF"/>
                </a:solidFill>
              </a:rPr>
              <a:t>t</a:t>
            </a:r>
            <a:r>
              <a:rPr lang="en-US" dirty="0" smtClean="0">
                <a:solidFill>
                  <a:srgbClr val="2E53DF"/>
                </a:solidFill>
              </a:rPr>
              <a:t>he system responds timely</a:t>
            </a:r>
            <a:br>
              <a:rPr lang="en-US" dirty="0" smtClean="0">
                <a:solidFill>
                  <a:srgbClr val="2E53DF"/>
                </a:solidFill>
              </a:rPr>
            </a:br>
            <a:r>
              <a:rPr lang="en-US" dirty="0" smtClean="0">
                <a:solidFill>
                  <a:srgbClr val="2E53DF"/>
                </a:solidFill>
              </a:rPr>
              <a:t>with consistent responsiveness</a:t>
            </a:r>
            <a:endParaRPr lang="en-US" dirty="0">
              <a:solidFill>
                <a:srgbClr val="2E53DF"/>
              </a:solidFill>
            </a:endParaRPr>
          </a:p>
        </p:txBody>
      </p:sp>
      <p:sp>
        <p:nvSpPr>
          <p:cNvPr id="19" name="TextBox 18"/>
          <p:cNvSpPr txBox="1"/>
          <p:nvPr/>
        </p:nvSpPr>
        <p:spPr>
          <a:xfrm>
            <a:off x="2904117" y="5144869"/>
            <a:ext cx="3320854" cy="646331"/>
          </a:xfrm>
          <a:prstGeom prst="rect">
            <a:avLst/>
          </a:prstGeom>
          <a:noFill/>
        </p:spPr>
        <p:txBody>
          <a:bodyPr wrap="none" rtlCol="0">
            <a:spAutoFit/>
          </a:bodyPr>
          <a:lstStyle/>
          <a:p>
            <a:pPr algn="ctr"/>
            <a:r>
              <a:rPr lang="en-US" dirty="0">
                <a:solidFill>
                  <a:srgbClr val="2E53DF"/>
                </a:solidFill>
              </a:rPr>
              <a:t>c</a:t>
            </a:r>
            <a:r>
              <a:rPr lang="en-US" dirty="0" smtClean="0">
                <a:solidFill>
                  <a:srgbClr val="2E53DF"/>
                </a:solidFill>
              </a:rPr>
              <a:t>omponent boundaries traversed</a:t>
            </a:r>
            <a:br>
              <a:rPr lang="en-US" dirty="0" smtClean="0">
                <a:solidFill>
                  <a:srgbClr val="2E53DF"/>
                </a:solidFill>
              </a:rPr>
            </a:br>
            <a:r>
              <a:rPr lang="en-US" dirty="0" smtClean="0">
                <a:solidFill>
                  <a:srgbClr val="2E53DF"/>
                </a:solidFill>
              </a:rPr>
              <a:t>using asynchronous messages</a:t>
            </a:r>
            <a:endParaRPr lang="en-US" dirty="0">
              <a:solidFill>
                <a:srgbClr val="2E53DF"/>
              </a:solidFill>
            </a:endParaRPr>
          </a:p>
        </p:txBody>
      </p:sp>
      <p:sp>
        <p:nvSpPr>
          <p:cNvPr id="20" name="TextBox 19"/>
          <p:cNvSpPr txBox="1"/>
          <p:nvPr/>
        </p:nvSpPr>
        <p:spPr>
          <a:xfrm>
            <a:off x="0" y="2810470"/>
            <a:ext cx="2733290" cy="646331"/>
          </a:xfrm>
          <a:prstGeom prst="rect">
            <a:avLst/>
          </a:prstGeom>
          <a:noFill/>
        </p:spPr>
        <p:txBody>
          <a:bodyPr wrap="none" rtlCol="0">
            <a:spAutoFit/>
          </a:bodyPr>
          <a:lstStyle/>
          <a:p>
            <a:pPr algn="ctr"/>
            <a:r>
              <a:rPr lang="en-US" dirty="0">
                <a:solidFill>
                  <a:srgbClr val="2E53DF"/>
                </a:solidFill>
              </a:rPr>
              <a:t>r</a:t>
            </a:r>
            <a:r>
              <a:rPr lang="en-US" dirty="0" smtClean="0">
                <a:solidFill>
                  <a:srgbClr val="2E53DF"/>
                </a:solidFill>
              </a:rPr>
              <a:t>esponsiveness maintained</a:t>
            </a:r>
            <a:br>
              <a:rPr lang="en-US" dirty="0" smtClean="0">
                <a:solidFill>
                  <a:srgbClr val="2E53DF"/>
                </a:solidFill>
              </a:rPr>
            </a:br>
            <a:r>
              <a:rPr lang="en-US" dirty="0" smtClean="0">
                <a:solidFill>
                  <a:srgbClr val="2E53DF"/>
                </a:solidFill>
              </a:rPr>
              <a:t>under varied workloads</a:t>
            </a:r>
            <a:endParaRPr lang="en-US" dirty="0">
              <a:solidFill>
                <a:srgbClr val="2E53DF"/>
              </a:solidFill>
            </a:endParaRPr>
          </a:p>
        </p:txBody>
      </p:sp>
      <p:sp>
        <p:nvSpPr>
          <p:cNvPr id="21" name="TextBox 20"/>
          <p:cNvSpPr txBox="1"/>
          <p:nvPr/>
        </p:nvSpPr>
        <p:spPr>
          <a:xfrm>
            <a:off x="6446697" y="2847201"/>
            <a:ext cx="2733290" cy="646331"/>
          </a:xfrm>
          <a:prstGeom prst="rect">
            <a:avLst/>
          </a:prstGeom>
          <a:noFill/>
        </p:spPr>
        <p:txBody>
          <a:bodyPr wrap="none" rtlCol="0">
            <a:spAutoFit/>
          </a:bodyPr>
          <a:lstStyle/>
          <a:p>
            <a:pPr algn="ctr"/>
            <a:r>
              <a:rPr lang="en-US" dirty="0">
                <a:solidFill>
                  <a:srgbClr val="2E53DF"/>
                </a:solidFill>
              </a:rPr>
              <a:t>r</a:t>
            </a:r>
            <a:r>
              <a:rPr lang="en-US" dirty="0" smtClean="0">
                <a:solidFill>
                  <a:srgbClr val="2E53DF"/>
                </a:solidFill>
              </a:rPr>
              <a:t>esponsiveness maintained</a:t>
            </a:r>
            <a:br>
              <a:rPr lang="en-US" dirty="0" smtClean="0">
                <a:solidFill>
                  <a:srgbClr val="2E53DF"/>
                </a:solidFill>
              </a:rPr>
            </a:br>
            <a:r>
              <a:rPr lang="en-US" dirty="0" smtClean="0">
                <a:solidFill>
                  <a:srgbClr val="2E53DF"/>
                </a:solidFill>
              </a:rPr>
              <a:t>in the face of failure</a:t>
            </a:r>
            <a:endParaRPr lang="en-US" dirty="0">
              <a:solidFill>
                <a:srgbClr val="2E53DF"/>
              </a:solidFill>
            </a:endParaRPr>
          </a:p>
        </p:txBody>
      </p:sp>
      <p:sp>
        <p:nvSpPr>
          <p:cNvPr id="3" name="Rounded Rectangle 2"/>
          <p:cNvSpPr/>
          <p:nvPr/>
        </p:nvSpPr>
        <p:spPr>
          <a:xfrm>
            <a:off x="3505200" y="4523601"/>
            <a:ext cx="2133600" cy="609600"/>
          </a:xfrm>
          <a:prstGeom prst="round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Message Driven</a:t>
            </a:r>
            <a:endParaRPr lang="en-US" dirty="0"/>
          </a:p>
        </p:txBody>
      </p:sp>
      <p:sp>
        <p:nvSpPr>
          <p:cNvPr id="14" name="Rounded Rectangle 13"/>
          <p:cNvSpPr/>
          <p:nvPr/>
        </p:nvSpPr>
        <p:spPr>
          <a:xfrm>
            <a:off x="3440759" y="2618601"/>
            <a:ext cx="2233318" cy="609600"/>
          </a:xfrm>
          <a:prstGeom prst="roundRect">
            <a:avLst/>
          </a:prstGeom>
          <a:solidFill>
            <a:srgbClr val="0080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Responsive</a:t>
            </a:r>
            <a:endParaRPr lang="en-US" dirty="0">
              <a:solidFill>
                <a:schemeClr val="bg1"/>
              </a:solidFill>
            </a:endParaRPr>
          </a:p>
        </p:txBody>
      </p:sp>
      <p:sp>
        <p:nvSpPr>
          <p:cNvPr id="15" name="Rounded Rectangle 14"/>
          <p:cNvSpPr/>
          <p:nvPr/>
        </p:nvSpPr>
        <p:spPr>
          <a:xfrm>
            <a:off x="990600" y="3544759"/>
            <a:ext cx="2268595" cy="609600"/>
          </a:xfrm>
          <a:prstGeom prst="roundRec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Elastic</a:t>
            </a:r>
            <a:endParaRPr lang="en-US" dirty="0">
              <a:solidFill>
                <a:schemeClr val="tx1"/>
              </a:solidFill>
            </a:endParaRPr>
          </a:p>
        </p:txBody>
      </p:sp>
      <p:sp>
        <p:nvSpPr>
          <p:cNvPr id="16" name="Rounded Rectangle 15"/>
          <p:cNvSpPr/>
          <p:nvPr/>
        </p:nvSpPr>
        <p:spPr>
          <a:xfrm>
            <a:off x="5896564" y="3556517"/>
            <a:ext cx="2233318" cy="609600"/>
          </a:xfrm>
          <a:prstGeom prst="roundRect">
            <a:avLst/>
          </a:prstGeom>
          <a:gradFill flip="none" rotWithShape="1">
            <a:gsLst>
              <a:gs pos="0">
                <a:srgbClr val="FFFF00"/>
              </a:gs>
              <a:gs pos="100000">
                <a:srgbClr val="008000"/>
              </a:gs>
            </a:gsLst>
            <a:lin ang="0" scaled="1"/>
            <a:tileRect/>
          </a:gra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Resilient</a:t>
            </a:r>
            <a:endParaRPr lang="en-US" dirty="0">
              <a:solidFill>
                <a:schemeClr val="tx1"/>
              </a:solidFill>
            </a:endParaRPr>
          </a:p>
        </p:txBody>
      </p:sp>
      <p:sp>
        <p:nvSpPr>
          <p:cNvPr id="6" name="Slide Number Placeholder 5"/>
          <p:cNvSpPr>
            <a:spLocks noGrp="1"/>
          </p:cNvSpPr>
          <p:nvPr>
            <p:ph type="sldNum" sz="quarter" idx="11"/>
          </p:nvPr>
        </p:nvSpPr>
        <p:spPr/>
        <p:txBody>
          <a:bodyPr/>
          <a:lstStyle/>
          <a:p>
            <a:r>
              <a:rPr lang="en-US" dirty="0" smtClean="0"/>
              <a:t> </a:t>
            </a:r>
            <a:fld id="{0819E11B-0FAD-49FB-BD5A-6DFA15527CFB}" type="slidenum">
              <a:rPr lang="en-US" smtClean="0"/>
              <a:pPr/>
              <a:t>64</a:t>
            </a:fld>
            <a:endParaRPr lang="en-US" dirty="0"/>
          </a:p>
        </p:txBody>
      </p:sp>
      <p:sp>
        <p:nvSpPr>
          <p:cNvPr id="11" name="Footer Placeholder 10"/>
          <p:cNvSpPr>
            <a:spLocks noGrp="1"/>
          </p:cNvSpPr>
          <p:nvPr>
            <p:ph type="ftr" sz="quarter" idx="10"/>
          </p:nvPr>
        </p:nvSpPr>
        <p:spPr/>
        <p:txBody>
          <a:bodyPr/>
          <a:lstStyle/>
          <a:p>
            <a:r>
              <a:rPr lang="en-US" smtClean="0"/>
              <a:t>1</a:t>
            </a:r>
            <a:endParaRPr lang="en-US"/>
          </a:p>
        </p:txBody>
      </p:sp>
      <p:sp>
        <p:nvSpPr>
          <p:cNvPr id="12" name="TextBox 11"/>
          <p:cNvSpPr txBox="1"/>
          <p:nvPr/>
        </p:nvSpPr>
        <p:spPr>
          <a:xfrm>
            <a:off x="6705600" y="2313801"/>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8172944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Now lets see how an implementation like </a:t>
            </a:r>
            <a:r>
              <a:rPr lang="en-US" altLang="en-US" dirty="0" err="1" smtClean="0"/>
              <a:t>akka</a:t>
            </a:r>
            <a:r>
              <a:rPr lang="en-US" altLang="en-US" dirty="0" smtClean="0"/>
              <a:t> flushes out our resiliency and elasticity needs</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65</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pic>
        <p:nvPicPr>
          <p:cNvPr id="2" name="Picture 1"/>
          <p:cNvPicPr>
            <a:picLocks noChangeAspect="1"/>
          </p:cNvPicPr>
          <p:nvPr/>
        </p:nvPicPr>
        <p:blipFill>
          <a:blip r:embed="rId3"/>
          <a:stretch>
            <a:fillRect/>
          </a:stretch>
        </p:blipFill>
        <p:spPr>
          <a:xfrm>
            <a:off x="839788" y="1295400"/>
            <a:ext cx="7467600" cy="3696698"/>
          </a:xfrm>
          <a:prstGeom prst="rect">
            <a:avLst/>
          </a:prstGeom>
        </p:spPr>
      </p:pic>
      <p:sp>
        <p:nvSpPr>
          <p:cNvPr id="9" name="TextBox 8"/>
          <p:cNvSpPr txBox="1"/>
          <p:nvPr/>
        </p:nvSpPr>
        <p:spPr>
          <a:xfrm>
            <a:off x="109538" y="5191467"/>
            <a:ext cx="8882062" cy="1200329"/>
          </a:xfrm>
          <a:prstGeom prst="rect">
            <a:avLst/>
          </a:prstGeom>
          <a:noFill/>
        </p:spPr>
        <p:txBody>
          <a:bodyPr wrap="square" rtlCol="0">
            <a:spAutoFit/>
          </a:bodyPr>
          <a:lstStyle/>
          <a:p>
            <a:pPr algn="ctr"/>
            <a:r>
              <a:rPr lang="en-US" b="1" dirty="0" smtClean="0">
                <a:solidFill>
                  <a:srgbClr val="00B050"/>
                </a:solidFill>
              </a:rPr>
              <a:t>The </a:t>
            </a:r>
            <a:r>
              <a:rPr lang="en-US" b="1" dirty="0" err="1" smtClean="0">
                <a:solidFill>
                  <a:srgbClr val="00B050"/>
                </a:solidFill>
              </a:rPr>
              <a:t>Akka</a:t>
            </a:r>
            <a:r>
              <a:rPr lang="en-US" b="1" dirty="0" smtClean="0">
                <a:solidFill>
                  <a:srgbClr val="00B050"/>
                </a:solidFill>
              </a:rPr>
              <a:t> architecture promotes </a:t>
            </a:r>
            <a:r>
              <a:rPr lang="en-US" b="1" dirty="0" smtClean="0">
                <a:solidFill>
                  <a:srgbClr val="FF2D24"/>
                </a:solidFill>
              </a:rPr>
              <a:t>resiliency</a:t>
            </a:r>
            <a:r>
              <a:rPr lang="en-US" b="1" dirty="0" smtClean="0">
                <a:solidFill>
                  <a:srgbClr val="00B050"/>
                </a:solidFill>
              </a:rPr>
              <a:t> and Fault Tolerance via the following: </a:t>
            </a:r>
          </a:p>
          <a:p>
            <a:pPr algn="ctr"/>
            <a:r>
              <a:rPr lang="en-US" b="1" dirty="0" smtClean="0">
                <a:solidFill>
                  <a:srgbClr val="2E53DF"/>
                </a:solidFill>
              </a:rPr>
              <a:t>Failure Hierarchies, Failure Detection, Load Balancing, Clustering, and Distributed Actors</a:t>
            </a:r>
            <a:br>
              <a:rPr lang="en-US" b="1" dirty="0" smtClean="0">
                <a:solidFill>
                  <a:srgbClr val="2E53DF"/>
                </a:solidFill>
              </a:rPr>
            </a:br>
            <a:r>
              <a:rPr lang="en-US" b="1" dirty="0" smtClean="0">
                <a:solidFill>
                  <a:srgbClr val="00B050"/>
                </a:solidFill>
              </a:rPr>
              <a:t>Additionally supervisor actors can monitor other actors, adding additional actors to the pool when certain thresholds are met thus promoting </a:t>
            </a:r>
            <a:r>
              <a:rPr lang="en-US" b="1" dirty="0" smtClean="0">
                <a:solidFill>
                  <a:srgbClr val="FF2D24"/>
                </a:solidFill>
              </a:rPr>
              <a:t>elasticity</a:t>
            </a:r>
          </a:p>
        </p:txBody>
      </p:sp>
    </p:spTree>
    <p:extLst>
      <p:ext uri="{BB962C8B-B14F-4D97-AF65-F5344CB8AC3E}">
        <p14:creationId xmlns:p14="http://schemas.microsoft.com/office/powerpoint/2010/main" val="46559253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Now with a runtime like </a:t>
            </a:r>
            <a:r>
              <a:rPr lang="en-US" altLang="en-US" dirty="0" err="1" smtClean="0"/>
              <a:t>Akka</a:t>
            </a:r>
            <a:r>
              <a:rPr lang="en-US" altLang="en-US" dirty="0" smtClean="0"/>
              <a:t>, we have a solution that fully embraces the goals of a reactive architecture </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90600" y="2085201"/>
            <a:ext cx="7162800" cy="3581400"/>
          </a:xfrm>
          <a:prstGeom prst="rect">
            <a:avLst/>
          </a:prstGeom>
        </p:spPr>
      </p:pic>
      <p:sp>
        <p:nvSpPr>
          <p:cNvPr id="10" name="TextBox 9"/>
          <p:cNvSpPr txBox="1"/>
          <p:nvPr/>
        </p:nvSpPr>
        <p:spPr>
          <a:xfrm>
            <a:off x="2895600" y="2009001"/>
            <a:ext cx="3099489" cy="646331"/>
          </a:xfrm>
          <a:prstGeom prst="rect">
            <a:avLst/>
          </a:prstGeom>
          <a:noFill/>
        </p:spPr>
        <p:txBody>
          <a:bodyPr wrap="none" rtlCol="0">
            <a:spAutoFit/>
          </a:bodyPr>
          <a:lstStyle/>
          <a:p>
            <a:pPr algn="ctr"/>
            <a:r>
              <a:rPr lang="en-US" dirty="0">
                <a:solidFill>
                  <a:srgbClr val="2E53DF"/>
                </a:solidFill>
              </a:rPr>
              <a:t>t</a:t>
            </a:r>
            <a:r>
              <a:rPr lang="en-US" dirty="0" smtClean="0">
                <a:solidFill>
                  <a:srgbClr val="2E53DF"/>
                </a:solidFill>
              </a:rPr>
              <a:t>he system responds timely</a:t>
            </a:r>
            <a:br>
              <a:rPr lang="en-US" dirty="0" smtClean="0">
                <a:solidFill>
                  <a:srgbClr val="2E53DF"/>
                </a:solidFill>
              </a:rPr>
            </a:br>
            <a:r>
              <a:rPr lang="en-US" dirty="0" smtClean="0">
                <a:solidFill>
                  <a:srgbClr val="2E53DF"/>
                </a:solidFill>
              </a:rPr>
              <a:t>with consistent responsiveness</a:t>
            </a:r>
            <a:endParaRPr lang="en-US" dirty="0">
              <a:solidFill>
                <a:srgbClr val="2E53DF"/>
              </a:solidFill>
            </a:endParaRPr>
          </a:p>
        </p:txBody>
      </p:sp>
      <p:sp>
        <p:nvSpPr>
          <p:cNvPr id="19" name="TextBox 18"/>
          <p:cNvSpPr txBox="1"/>
          <p:nvPr/>
        </p:nvSpPr>
        <p:spPr>
          <a:xfrm>
            <a:off x="2904117" y="5144869"/>
            <a:ext cx="3320854" cy="646331"/>
          </a:xfrm>
          <a:prstGeom prst="rect">
            <a:avLst/>
          </a:prstGeom>
          <a:noFill/>
        </p:spPr>
        <p:txBody>
          <a:bodyPr wrap="none" rtlCol="0">
            <a:spAutoFit/>
          </a:bodyPr>
          <a:lstStyle/>
          <a:p>
            <a:pPr algn="ctr"/>
            <a:r>
              <a:rPr lang="en-US" dirty="0">
                <a:solidFill>
                  <a:srgbClr val="2E53DF"/>
                </a:solidFill>
              </a:rPr>
              <a:t>c</a:t>
            </a:r>
            <a:r>
              <a:rPr lang="en-US" dirty="0" smtClean="0">
                <a:solidFill>
                  <a:srgbClr val="2E53DF"/>
                </a:solidFill>
              </a:rPr>
              <a:t>omponent boundaries traversed</a:t>
            </a:r>
            <a:br>
              <a:rPr lang="en-US" dirty="0" smtClean="0">
                <a:solidFill>
                  <a:srgbClr val="2E53DF"/>
                </a:solidFill>
              </a:rPr>
            </a:br>
            <a:r>
              <a:rPr lang="en-US" dirty="0" smtClean="0">
                <a:solidFill>
                  <a:srgbClr val="2E53DF"/>
                </a:solidFill>
              </a:rPr>
              <a:t>using asynchronous messages</a:t>
            </a:r>
            <a:endParaRPr lang="en-US" dirty="0">
              <a:solidFill>
                <a:srgbClr val="2E53DF"/>
              </a:solidFill>
            </a:endParaRPr>
          </a:p>
        </p:txBody>
      </p:sp>
      <p:sp>
        <p:nvSpPr>
          <p:cNvPr id="20" name="TextBox 19"/>
          <p:cNvSpPr txBox="1"/>
          <p:nvPr/>
        </p:nvSpPr>
        <p:spPr>
          <a:xfrm>
            <a:off x="0" y="2810470"/>
            <a:ext cx="2733290" cy="646331"/>
          </a:xfrm>
          <a:prstGeom prst="rect">
            <a:avLst/>
          </a:prstGeom>
          <a:noFill/>
        </p:spPr>
        <p:txBody>
          <a:bodyPr wrap="none" rtlCol="0">
            <a:spAutoFit/>
          </a:bodyPr>
          <a:lstStyle/>
          <a:p>
            <a:pPr algn="ctr"/>
            <a:r>
              <a:rPr lang="en-US" dirty="0">
                <a:solidFill>
                  <a:srgbClr val="2E53DF"/>
                </a:solidFill>
              </a:rPr>
              <a:t>r</a:t>
            </a:r>
            <a:r>
              <a:rPr lang="en-US" dirty="0" smtClean="0">
                <a:solidFill>
                  <a:srgbClr val="2E53DF"/>
                </a:solidFill>
              </a:rPr>
              <a:t>esponsiveness maintained</a:t>
            </a:r>
            <a:br>
              <a:rPr lang="en-US" dirty="0" smtClean="0">
                <a:solidFill>
                  <a:srgbClr val="2E53DF"/>
                </a:solidFill>
              </a:rPr>
            </a:br>
            <a:r>
              <a:rPr lang="en-US" dirty="0" smtClean="0">
                <a:solidFill>
                  <a:srgbClr val="2E53DF"/>
                </a:solidFill>
              </a:rPr>
              <a:t>under varied workloads</a:t>
            </a:r>
            <a:endParaRPr lang="en-US" dirty="0">
              <a:solidFill>
                <a:srgbClr val="2E53DF"/>
              </a:solidFill>
            </a:endParaRPr>
          </a:p>
        </p:txBody>
      </p:sp>
      <p:sp>
        <p:nvSpPr>
          <p:cNvPr id="21" name="TextBox 20"/>
          <p:cNvSpPr txBox="1"/>
          <p:nvPr/>
        </p:nvSpPr>
        <p:spPr>
          <a:xfrm>
            <a:off x="6446697" y="2847201"/>
            <a:ext cx="2733290" cy="646331"/>
          </a:xfrm>
          <a:prstGeom prst="rect">
            <a:avLst/>
          </a:prstGeom>
          <a:noFill/>
        </p:spPr>
        <p:txBody>
          <a:bodyPr wrap="none" rtlCol="0">
            <a:spAutoFit/>
          </a:bodyPr>
          <a:lstStyle/>
          <a:p>
            <a:pPr algn="ctr"/>
            <a:r>
              <a:rPr lang="en-US" dirty="0">
                <a:solidFill>
                  <a:srgbClr val="2E53DF"/>
                </a:solidFill>
              </a:rPr>
              <a:t>r</a:t>
            </a:r>
            <a:r>
              <a:rPr lang="en-US" dirty="0" smtClean="0">
                <a:solidFill>
                  <a:srgbClr val="2E53DF"/>
                </a:solidFill>
              </a:rPr>
              <a:t>esponsiveness maintained</a:t>
            </a:r>
            <a:br>
              <a:rPr lang="en-US" dirty="0" smtClean="0">
                <a:solidFill>
                  <a:srgbClr val="2E53DF"/>
                </a:solidFill>
              </a:rPr>
            </a:br>
            <a:r>
              <a:rPr lang="en-US" dirty="0" smtClean="0">
                <a:solidFill>
                  <a:srgbClr val="2E53DF"/>
                </a:solidFill>
              </a:rPr>
              <a:t>in the face of failure</a:t>
            </a:r>
            <a:endParaRPr lang="en-US" dirty="0">
              <a:solidFill>
                <a:srgbClr val="2E53DF"/>
              </a:solidFill>
            </a:endParaRPr>
          </a:p>
        </p:txBody>
      </p:sp>
      <p:sp>
        <p:nvSpPr>
          <p:cNvPr id="3" name="Rounded Rectangle 2"/>
          <p:cNvSpPr/>
          <p:nvPr/>
        </p:nvSpPr>
        <p:spPr>
          <a:xfrm>
            <a:off x="3505200" y="4523601"/>
            <a:ext cx="2133600" cy="609600"/>
          </a:xfrm>
          <a:prstGeom prst="round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Message Driven</a:t>
            </a:r>
            <a:endParaRPr lang="en-US" dirty="0"/>
          </a:p>
        </p:txBody>
      </p:sp>
      <p:sp>
        <p:nvSpPr>
          <p:cNvPr id="14" name="Rounded Rectangle 13"/>
          <p:cNvSpPr/>
          <p:nvPr/>
        </p:nvSpPr>
        <p:spPr>
          <a:xfrm>
            <a:off x="3440759" y="2618601"/>
            <a:ext cx="2233318" cy="609600"/>
          </a:xfrm>
          <a:prstGeom prst="roundRect">
            <a:avLst/>
          </a:prstGeom>
          <a:solidFill>
            <a:srgbClr val="0080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Responsive</a:t>
            </a:r>
            <a:endParaRPr lang="en-US" dirty="0">
              <a:solidFill>
                <a:schemeClr val="bg1"/>
              </a:solidFill>
            </a:endParaRPr>
          </a:p>
        </p:txBody>
      </p:sp>
      <p:sp>
        <p:nvSpPr>
          <p:cNvPr id="15" name="Rounded Rectangle 14"/>
          <p:cNvSpPr/>
          <p:nvPr/>
        </p:nvSpPr>
        <p:spPr>
          <a:xfrm>
            <a:off x="990600" y="3544759"/>
            <a:ext cx="2268595" cy="609600"/>
          </a:xfrm>
          <a:prstGeom prst="roundRect">
            <a:avLst/>
          </a:prstGeom>
          <a:solidFill>
            <a:srgbClr val="0080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Elastic</a:t>
            </a:r>
            <a:endParaRPr lang="en-US" dirty="0">
              <a:solidFill>
                <a:schemeClr val="bg1"/>
              </a:solidFill>
            </a:endParaRPr>
          </a:p>
        </p:txBody>
      </p:sp>
      <p:sp>
        <p:nvSpPr>
          <p:cNvPr id="16" name="Rounded Rectangle 15"/>
          <p:cNvSpPr/>
          <p:nvPr/>
        </p:nvSpPr>
        <p:spPr>
          <a:xfrm>
            <a:off x="5896564" y="3556517"/>
            <a:ext cx="2233318" cy="609600"/>
          </a:xfrm>
          <a:prstGeom prst="roundRect">
            <a:avLst/>
          </a:prstGeom>
          <a:solidFill>
            <a:srgbClr val="0080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Resilient</a:t>
            </a:r>
            <a:endParaRPr lang="en-US" dirty="0">
              <a:solidFill>
                <a:schemeClr val="bg1"/>
              </a:solidFill>
            </a:endParaRPr>
          </a:p>
        </p:txBody>
      </p:sp>
      <p:sp>
        <p:nvSpPr>
          <p:cNvPr id="6" name="Slide Number Placeholder 5"/>
          <p:cNvSpPr>
            <a:spLocks noGrp="1"/>
          </p:cNvSpPr>
          <p:nvPr>
            <p:ph type="sldNum" sz="quarter" idx="11"/>
          </p:nvPr>
        </p:nvSpPr>
        <p:spPr/>
        <p:txBody>
          <a:bodyPr/>
          <a:lstStyle/>
          <a:p>
            <a:r>
              <a:rPr lang="en-US" dirty="0" smtClean="0"/>
              <a:t> </a:t>
            </a:r>
            <a:fld id="{0819E11B-0FAD-49FB-BD5A-6DFA15527CFB}" type="slidenum">
              <a:rPr lang="en-US" smtClean="0"/>
              <a:pPr/>
              <a:t>66</a:t>
            </a:fld>
            <a:endParaRPr lang="en-US" dirty="0"/>
          </a:p>
        </p:txBody>
      </p:sp>
      <p:sp>
        <p:nvSpPr>
          <p:cNvPr id="11" name="Footer Placeholder 10"/>
          <p:cNvSpPr>
            <a:spLocks noGrp="1"/>
          </p:cNvSpPr>
          <p:nvPr>
            <p:ph type="ftr" sz="quarter" idx="10"/>
          </p:nvPr>
        </p:nvSpPr>
        <p:spPr/>
        <p:txBody>
          <a:bodyPr/>
          <a:lstStyle/>
          <a:p>
            <a:r>
              <a:rPr lang="en-US" smtClean="0"/>
              <a:t>1</a:t>
            </a:r>
            <a:endParaRPr lang="en-US"/>
          </a:p>
        </p:txBody>
      </p:sp>
      <p:sp>
        <p:nvSpPr>
          <p:cNvPr id="12" name="TextBox 11"/>
          <p:cNvSpPr txBox="1"/>
          <p:nvPr/>
        </p:nvSpPr>
        <p:spPr>
          <a:xfrm>
            <a:off x="6705600" y="2313801"/>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1387447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a:xfrm>
            <a:off x="304800" y="152400"/>
            <a:ext cx="7772400" cy="1143000"/>
          </a:xfrm>
        </p:spPr>
        <p:txBody>
          <a:bodyPr/>
          <a:lstStyle/>
          <a:p>
            <a:r>
              <a:rPr lang="en-US" altLang="en-US" dirty="0" smtClean="0"/>
              <a:t>How good are Functional Reactive Frameworks at Implementing a Reactive Architecture?</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545246" y="4722673"/>
            <a:ext cx="8201359" cy="646331"/>
          </a:xfrm>
          <a:prstGeom prst="rect">
            <a:avLst/>
          </a:prstGeom>
          <a:noFill/>
        </p:spPr>
        <p:txBody>
          <a:bodyPr wrap="none" rtlCol="0">
            <a:spAutoFit/>
          </a:bodyPr>
          <a:lstStyle/>
          <a:p>
            <a:pPr algn="ctr"/>
            <a:r>
              <a:rPr lang="en-US" b="1" i="1" dirty="0" smtClean="0"/>
              <a:t>As the name suggests, Functional Reactive frameworks by their very nature support</a:t>
            </a:r>
            <a:br>
              <a:rPr lang="en-US" b="1" i="1" dirty="0" smtClean="0"/>
            </a:br>
            <a:r>
              <a:rPr lang="en-US" b="1" i="1" dirty="0" smtClean="0"/>
              <a:t>all of the characteristics of a reactive architecture</a:t>
            </a:r>
            <a:endParaRPr lang="en-US" b="1" i="1" dirty="0"/>
          </a:p>
        </p:txBody>
      </p:sp>
      <p:pic>
        <p:nvPicPr>
          <p:cNvPr id="9" name="Picture 8"/>
          <p:cNvPicPr>
            <a:picLocks noChangeAspect="1"/>
          </p:cNvPicPr>
          <p:nvPr/>
        </p:nvPicPr>
        <p:blipFill>
          <a:blip r:embed="rId2"/>
          <a:stretch>
            <a:fillRect/>
          </a:stretch>
        </p:blipFill>
        <p:spPr>
          <a:xfrm>
            <a:off x="990600" y="990600"/>
            <a:ext cx="7162800" cy="3581400"/>
          </a:xfrm>
          <a:prstGeom prst="rect">
            <a:avLst/>
          </a:prstGeom>
        </p:spPr>
      </p:pic>
      <p:sp>
        <p:nvSpPr>
          <p:cNvPr id="10" name="TextBox 9"/>
          <p:cNvSpPr txBox="1"/>
          <p:nvPr/>
        </p:nvSpPr>
        <p:spPr>
          <a:xfrm>
            <a:off x="2895600" y="914400"/>
            <a:ext cx="3099489" cy="646331"/>
          </a:xfrm>
          <a:prstGeom prst="rect">
            <a:avLst/>
          </a:prstGeom>
          <a:noFill/>
        </p:spPr>
        <p:txBody>
          <a:bodyPr wrap="none" rtlCol="0">
            <a:spAutoFit/>
          </a:bodyPr>
          <a:lstStyle/>
          <a:p>
            <a:pPr algn="ctr"/>
            <a:r>
              <a:rPr lang="en-US" dirty="0">
                <a:solidFill>
                  <a:srgbClr val="2E53DF"/>
                </a:solidFill>
              </a:rPr>
              <a:t>t</a:t>
            </a:r>
            <a:r>
              <a:rPr lang="en-US" dirty="0" smtClean="0">
                <a:solidFill>
                  <a:srgbClr val="2E53DF"/>
                </a:solidFill>
              </a:rPr>
              <a:t>he system responds timely</a:t>
            </a:r>
            <a:br>
              <a:rPr lang="en-US" dirty="0" smtClean="0">
                <a:solidFill>
                  <a:srgbClr val="2E53DF"/>
                </a:solidFill>
              </a:rPr>
            </a:br>
            <a:r>
              <a:rPr lang="en-US" dirty="0" smtClean="0">
                <a:solidFill>
                  <a:srgbClr val="2E53DF"/>
                </a:solidFill>
              </a:rPr>
              <a:t>with consistent responsiveness</a:t>
            </a:r>
            <a:endParaRPr lang="en-US" dirty="0">
              <a:solidFill>
                <a:srgbClr val="2E53DF"/>
              </a:solidFill>
            </a:endParaRPr>
          </a:p>
        </p:txBody>
      </p:sp>
      <p:sp>
        <p:nvSpPr>
          <p:cNvPr id="19" name="TextBox 18"/>
          <p:cNvSpPr txBox="1"/>
          <p:nvPr/>
        </p:nvSpPr>
        <p:spPr>
          <a:xfrm>
            <a:off x="2904117" y="4050268"/>
            <a:ext cx="3320854" cy="646331"/>
          </a:xfrm>
          <a:prstGeom prst="rect">
            <a:avLst/>
          </a:prstGeom>
          <a:noFill/>
        </p:spPr>
        <p:txBody>
          <a:bodyPr wrap="none" rtlCol="0">
            <a:spAutoFit/>
          </a:bodyPr>
          <a:lstStyle/>
          <a:p>
            <a:pPr algn="ctr"/>
            <a:r>
              <a:rPr lang="en-US" dirty="0">
                <a:solidFill>
                  <a:srgbClr val="2E53DF"/>
                </a:solidFill>
              </a:rPr>
              <a:t>c</a:t>
            </a:r>
            <a:r>
              <a:rPr lang="en-US" dirty="0" smtClean="0">
                <a:solidFill>
                  <a:srgbClr val="2E53DF"/>
                </a:solidFill>
              </a:rPr>
              <a:t>omponent boundaries traversed</a:t>
            </a:r>
            <a:br>
              <a:rPr lang="en-US" dirty="0" smtClean="0">
                <a:solidFill>
                  <a:srgbClr val="2E53DF"/>
                </a:solidFill>
              </a:rPr>
            </a:br>
            <a:r>
              <a:rPr lang="en-US" dirty="0" smtClean="0">
                <a:solidFill>
                  <a:srgbClr val="2E53DF"/>
                </a:solidFill>
              </a:rPr>
              <a:t>using asynchronous messages</a:t>
            </a:r>
            <a:endParaRPr lang="en-US" dirty="0">
              <a:solidFill>
                <a:srgbClr val="2E53DF"/>
              </a:solidFill>
            </a:endParaRPr>
          </a:p>
        </p:txBody>
      </p:sp>
      <p:sp>
        <p:nvSpPr>
          <p:cNvPr id="20" name="TextBox 19"/>
          <p:cNvSpPr txBox="1"/>
          <p:nvPr/>
        </p:nvSpPr>
        <p:spPr>
          <a:xfrm>
            <a:off x="0" y="1715869"/>
            <a:ext cx="2733290" cy="646331"/>
          </a:xfrm>
          <a:prstGeom prst="rect">
            <a:avLst/>
          </a:prstGeom>
          <a:noFill/>
        </p:spPr>
        <p:txBody>
          <a:bodyPr wrap="none" rtlCol="0">
            <a:spAutoFit/>
          </a:bodyPr>
          <a:lstStyle/>
          <a:p>
            <a:pPr algn="ctr"/>
            <a:r>
              <a:rPr lang="en-US" dirty="0">
                <a:solidFill>
                  <a:srgbClr val="2E53DF"/>
                </a:solidFill>
              </a:rPr>
              <a:t>r</a:t>
            </a:r>
            <a:r>
              <a:rPr lang="en-US" dirty="0" smtClean="0">
                <a:solidFill>
                  <a:srgbClr val="2E53DF"/>
                </a:solidFill>
              </a:rPr>
              <a:t>esponsiveness maintained</a:t>
            </a:r>
            <a:br>
              <a:rPr lang="en-US" dirty="0" smtClean="0">
                <a:solidFill>
                  <a:srgbClr val="2E53DF"/>
                </a:solidFill>
              </a:rPr>
            </a:br>
            <a:r>
              <a:rPr lang="en-US" dirty="0" smtClean="0">
                <a:solidFill>
                  <a:srgbClr val="2E53DF"/>
                </a:solidFill>
              </a:rPr>
              <a:t>under varied workloads</a:t>
            </a:r>
            <a:endParaRPr lang="en-US" dirty="0">
              <a:solidFill>
                <a:srgbClr val="2E53DF"/>
              </a:solidFill>
            </a:endParaRPr>
          </a:p>
        </p:txBody>
      </p:sp>
      <p:sp>
        <p:nvSpPr>
          <p:cNvPr id="21" name="TextBox 20"/>
          <p:cNvSpPr txBox="1"/>
          <p:nvPr/>
        </p:nvSpPr>
        <p:spPr>
          <a:xfrm>
            <a:off x="6446697" y="1752600"/>
            <a:ext cx="2733290" cy="646331"/>
          </a:xfrm>
          <a:prstGeom prst="rect">
            <a:avLst/>
          </a:prstGeom>
          <a:noFill/>
        </p:spPr>
        <p:txBody>
          <a:bodyPr wrap="none" rtlCol="0">
            <a:spAutoFit/>
          </a:bodyPr>
          <a:lstStyle/>
          <a:p>
            <a:pPr algn="ctr"/>
            <a:r>
              <a:rPr lang="en-US" dirty="0">
                <a:solidFill>
                  <a:srgbClr val="2E53DF"/>
                </a:solidFill>
              </a:rPr>
              <a:t>r</a:t>
            </a:r>
            <a:r>
              <a:rPr lang="en-US" dirty="0" smtClean="0">
                <a:solidFill>
                  <a:srgbClr val="2E53DF"/>
                </a:solidFill>
              </a:rPr>
              <a:t>esponsiveness maintained</a:t>
            </a:r>
            <a:br>
              <a:rPr lang="en-US" dirty="0" smtClean="0">
                <a:solidFill>
                  <a:srgbClr val="2E53DF"/>
                </a:solidFill>
              </a:rPr>
            </a:br>
            <a:r>
              <a:rPr lang="en-US" dirty="0" smtClean="0">
                <a:solidFill>
                  <a:srgbClr val="2E53DF"/>
                </a:solidFill>
              </a:rPr>
              <a:t>in the face of failure</a:t>
            </a:r>
            <a:endParaRPr lang="en-US" dirty="0">
              <a:solidFill>
                <a:srgbClr val="2E53DF"/>
              </a:solidFill>
            </a:endParaRPr>
          </a:p>
        </p:txBody>
      </p:sp>
      <p:sp>
        <p:nvSpPr>
          <p:cNvPr id="3" name="Rounded Rectangle 2"/>
          <p:cNvSpPr/>
          <p:nvPr/>
        </p:nvSpPr>
        <p:spPr>
          <a:xfrm>
            <a:off x="3505200" y="3429000"/>
            <a:ext cx="2133600" cy="609600"/>
          </a:xfrm>
          <a:prstGeom prst="round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Message Driven</a:t>
            </a:r>
            <a:endParaRPr lang="en-US" dirty="0"/>
          </a:p>
        </p:txBody>
      </p:sp>
      <p:sp>
        <p:nvSpPr>
          <p:cNvPr id="14" name="Rounded Rectangle 13"/>
          <p:cNvSpPr/>
          <p:nvPr/>
        </p:nvSpPr>
        <p:spPr>
          <a:xfrm>
            <a:off x="3440759" y="1524000"/>
            <a:ext cx="2233318" cy="609600"/>
          </a:xfrm>
          <a:prstGeom prst="round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Responsive</a:t>
            </a:r>
            <a:endParaRPr lang="en-US" dirty="0">
              <a:solidFill>
                <a:srgbClr val="FFFFFF"/>
              </a:solidFill>
            </a:endParaRPr>
          </a:p>
        </p:txBody>
      </p:sp>
      <p:sp>
        <p:nvSpPr>
          <p:cNvPr id="15" name="Rounded Rectangle 14"/>
          <p:cNvSpPr/>
          <p:nvPr/>
        </p:nvSpPr>
        <p:spPr>
          <a:xfrm>
            <a:off x="990600" y="2450158"/>
            <a:ext cx="2268595" cy="609600"/>
          </a:xfrm>
          <a:prstGeom prst="round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Elastic</a:t>
            </a:r>
            <a:endParaRPr lang="en-US" dirty="0">
              <a:solidFill>
                <a:srgbClr val="FFFFFF"/>
              </a:solidFill>
            </a:endParaRPr>
          </a:p>
        </p:txBody>
      </p:sp>
      <p:sp>
        <p:nvSpPr>
          <p:cNvPr id="16" name="Rounded Rectangle 15"/>
          <p:cNvSpPr/>
          <p:nvPr/>
        </p:nvSpPr>
        <p:spPr>
          <a:xfrm>
            <a:off x="5896564" y="2461916"/>
            <a:ext cx="2233318" cy="609600"/>
          </a:xfrm>
          <a:prstGeom prst="round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Resilient</a:t>
            </a:r>
            <a:endParaRPr lang="en-US" dirty="0">
              <a:solidFill>
                <a:srgbClr val="FFFFFF"/>
              </a:solidFill>
            </a:endParaRPr>
          </a:p>
        </p:txBody>
      </p:sp>
      <p:sp>
        <p:nvSpPr>
          <p:cNvPr id="17" name="TextBox 16"/>
          <p:cNvSpPr txBox="1"/>
          <p:nvPr/>
        </p:nvSpPr>
        <p:spPr>
          <a:xfrm>
            <a:off x="281042" y="5332273"/>
            <a:ext cx="8688271" cy="1754327"/>
          </a:xfrm>
          <a:prstGeom prst="rect">
            <a:avLst/>
          </a:prstGeom>
          <a:noFill/>
        </p:spPr>
        <p:txBody>
          <a:bodyPr wrap="none" rtlCol="0">
            <a:spAutoFit/>
          </a:bodyPr>
          <a:lstStyle/>
          <a:p>
            <a:pPr algn="ctr"/>
            <a:r>
              <a:rPr lang="en-US" b="1" i="1" dirty="0"/>
              <a:t>I</a:t>
            </a:r>
            <a:r>
              <a:rPr lang="en-US" b="1" i="1" dirty="0" smtClean="0"/>
              <a:t>mplementations of Functional Reactive Libraries Include:</a:t>
            </a:r>
            <a:r>
              <a:rPr lang="en-US" dirty="0" smtClean="0"/>
              <a:t/>
            </a:r>
            <a:br>
              <a:rPr lang="en-US" dirty="0" smtClean="0"/>
            </a:br>
            <a:r>
              <a:rPr lang="en-US" dirty="0" err="1" smtClean="0"/>
              <a:t>ReactiveX</a:t>
            </a:r>
            <a:r>
              <a:rPr lang="en-US" dirty="0"/>
              <a:t> (</a:t>
            </a:r>
            <a:r>
              <a:rPr lang="en-US" dirty="0">
                <a:hlinkClick r:id="rId3"/>
              </a:rPr>
              <a:t>http://</a:t>
            </a:r>
            <a:r>
              <a:rPr lang="en-US" dirty="0" smtClean="0">
                <a:hlinkClick r:id="rId3"/>
              </a:rPr>
              <a:t>reactivex.io</a:t>
            </a:r>
            <a:r>
              <a:rPr lang="en-US" dirty="0" smtClean="0"/>
              <a:t>) - Based on the work done at Netflix</a:t>
            </a:r>
          </a:p>
          <a:p>
            <a:pPr algn="ctr"/>
            <a:r>
              <a:rPr lang="en-US" dirty="0" err="1" smtClean="0"/>
              <a:t>ReactiveStreams</a:t>
            </a:r>
            <a:r>
              <a:rPr lang="en-US" dirty="0"/>
              <a:t> (</a:t>
            </a:r>
            <a:r>
              <a:rPr lang="en-US" dirty="0">
                <a:hlinkClick r:id="rId4"/>
              </a:rPr>
              <a:t>http://www.reactive-</a:t>
            </a:r>
            <a:r>
              <a:rPr lang="en-US" dirty="0" smtClean="0">
                <a:hlinkClick r:id="rId4"/>
              </a:rPr>
              <a:t>streams.org</a:t>
            </a:r>
            <a:r>
              <a:rPr lang="en-US" dirty="0" smtClean="0"/>
              <a:t>) – Based on the work done at </a:t>
            </a:r>
            <a:r>
              <a:rPr lang="en-US" dirty="0" err="1" smtClean="0"/>
              <a:t>Typesafe</a:t>
            </a:r>
            <a:endParaRPr lang="en-US" dirty="0" smtClean="0"/>
          </a:p>
          <a:p>
            <a:pPr algn="ctr"/>
            <a:r>
              <a:rPr lang="en-US" dirty="0"/>
              <a:t>Reactor (</a:t>
            </a:r>
            <a:r>
              <a:rPr lang="en-US" dirty="0">
                <a:hlinkClick r:id="rId5"/>
              </a:rPr>
              <a:t>https://github.com/reactor/</a:t>
            </a:r>
            <a:r>
              <a:rPr lang="en-US" dirty="0" smtClean="0">
                <a:hlinkClick r:id="rId5"/>
              </a:rPr>
              <a:t>reactor</a:t>
            </a:r>
            <a:r>
              <a:rPr lang="en-US" dirty="0" smtClean="0"/>
              <a:t>) – Based on the work done at Spring/</a:t>
            </a:r>
            <a:r>
              <a:rPr lang="en-US" dirty="0" err="1" smtClean="0"/>
              <a:t>Pivitol</a:t>
            </a:r>
            <a:endParaRPr lang="en-US" dirty="0" smtClean="0"/>
          </a:p>
          <a:p>
            <a:pPr algn="ctr"/>
            <a:r>
              <a:rPr lang="en-US" dirty="0" err="1" smtClean="0"/>
              <a:t>.Net</a:t>
            </a:r>
            <a:r>
              <a:rPr lang="en-US" dirty="0" smtClean="0"/>
              <a:t> </a:t>
            </a:r>
            <a:r>
              <a:rPr lang="en-US" dirty="0"/>
              <a:t>Rx Extensions (</a:t>
            </a:r>
            <a:r>
              <a:rPr lang="en-US" dirty="0">
                <a:hlinkClick r:id="rId6"/>
              </a:rPr>
              <a:t>https://rx.codeplex.com</a:t>
            </a:r>
            <a:r>
              <a:rPr lang="en-US" dirty="0" smtClean="0">
                <a:hlinkClick r:id="rId6"/>
              </a:rPr>
              <a:t>/</a:t>
            </a:r>
            <a:r>
              <a:rPr lang="en-US" dirty="0" smtClean="0"/>
              <a:t>) - Seminal Work done at Microsoft</a:t>
            </a:r>
          </a:p>
          <a:p>
            <a:pPr algn="ctr"/>
            <a:endParaRPr lang="en-US" dirty="0"/>
          </a:p>
        </p:txBody>
      </p:sp>
      <p:sp>
        <p:nvSpPr>
          <p:cNvPr id="4" name="Slide Number Placeholder 3"/>
          <p:cNvSpPr>
            <a:spLocks noGrp="1"/>
          </p:cNvSpPr>
          <p:nvPr>
            <p:ph type="sldNum" sz="quarter" idx="11"/>
          </p:nvPr>
        </p:nvSpPr>
        <p:spPr/>
        <p:txBody>
          <a:bodyPr/>
          <a:lstStyle/>
          <a:p>
            <a:fld id="{0819E11B-0FAD-49FB-BD5A-6DFA15527CFB}" type="slidenum">
              <a:rPr lang="en-US" smtClean="0"/>
              <a:pPr/>
              <a:t>67</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Tree>
    <p:extLst>
      <p:ext uri="{BB962C8B-B14F-4D97-AF65-F5344CB8AC3E}">
        <p14:creationId xmlns:p14="http://schemas.microsoft.com/office/powerpoint/2010/main" val="18734487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References</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lide Number Placeholder 5"/>
          <p:cNvSpPr>
            <a:spLocks noGrp="1"/>
          </p:cNvSpPr>
          <p:nvPr>
            <p:ph type="sldNum" sz="quarter" idx="11"/>
          </p:nvPr>
        </p:nvSpPr>
        <p:spPr/>
        <p:txBody>
          <a:bodyPr/>
          <a:lstStyle/>
          <a:p>
            <a:fld id="{0819E11B-0FAD-49FB-BD5A-6DFA15527CFB}" type="slidenum">
              <a:rPr lang="en-US" smtClean="0"/>
              <a:pPr/>
              <a:t>68</a:t>
            </a:fld>
            <a:endParaRPr lang="en-US" dirty="0"/>
          </a:p>
        </p:txBody>
      </p:sp>
      <p:sp>
        <p:nvSpPr>
          <p:cNvPr id="9" name="Footer Placeholder 8"/>
          <p:cNvSpPr>
            <a:spLocks noGrp="1"/>
          </p:cNvSpPr>
          <p:nvPr>
            <p:ph type="ftr" sz="quarter" idx="10"/>
          </p:nvPr>
        </p:nvSpPr>
        <p:spPr/>
        <p:txBody>
          <a:bodyPr/>
          <a:lstStyle/>
          <a:p>
            <a:r>
              <a:rPr lang="en-US" smtClean="0"/>
              <a:t>1</a:t>
            </a:r>
            <a:endParaRPr lang="en-US"/>
          </a:p>
        </p:txBody>
      </p:sp>
      <p:sp>
        <p:nvSpPr>
          <p:cNvPr id="33" name="TextBox 32"/>
          <p:cNvSpPr txBox="1"/>
          <p:nvPr/>
        </p:nvSpPr>
        <p:spPr>
          <a:xfrm>
            <a:off x="228600" y="1524000"/>
            <a:ext cx="8784584" cy="2308324"/>
          </a:xfrm>
          <a:prstGeom prst="rect">
            <a:avLst/>
          </a:prstGeom>
          <a:noFill/>
        </p:spPr>
        <p:txBody>
          <a:bodyPr wrap="none" rtlCol="0">
            <a:spAutoFit/>
          </a:bodyPr>
          <a:lstStyle/>
          <a:p>
            <a:pPr marL="342900" indent="-342900">
              <a:buFont typeface="+mj-lt"/>
              <a:buAutoNum type="arabicPeriod"/>
            </a:pPr>
            <a:r>
              <a:rPr lang="en-US" dirty="0" smtClean="0"/>
              <a:t>Going Reactive </a:t>
            </a:r>
            <a:r>
              <a:rPr lang="en-US" dirty="0"/>
              <a:t>by Jonas Boner </a:t>
            </a:r>
            <a:r>
              <a:rPr lang="en-US" dirty="0" smtClean="0"/>
              <a:t>– </a:t>
            </a:r>
            <a:br>
              <a:rPr lang="en-US" dirty="0" smtClean="0"/>
            </a:br>
            <a:r>
              <a:rPr lang="en-US" dirty="0" smtClean="0">
                <a:hlinkClick r:id="rId2"/>
              </a:rPr>
              <a:t>http</a:t>
            </a:r>
            <a:r>
              <a:rPr lang="en-US" dirty="0">
                <a:hlinkClick r:id="rId2"/>
              </a:rPr>
              <a:t>://</a:t>
            </a:r>
            <a:r>
              <a:rPr lang="en-US" dirty="0" smtClean="0">
                <a:hlinkClick r:id="rId2"/>
              </a:rPr>
              <a:t>www.slideshare.net/jboner/going-reactive-eventdriven-scalable-resilient-systems</a:t>
            </a:r>
            <a:r>
              <a:rPr lang="en-US" dirty="0"/>
              <a:t/>
            </a:r>
            <a:br>
              <a:rPr lang="en-US" dirty="0"/>
            </a:br>
            <a:endParaRPr lang="en-US" dirty="0" smtClean="0"/>
          </a:p>
          <a:p>
            <a:pPr marL="342900" indent="-342900">
              <a:buFont typeface="+mj-lt"/>
              <a:buAutoNum type="arabicPeriod"/>
            </a:pPr>
            <a:r>
              <a:rPr lang="en-US" dirty="0"/>
              <a:t>Reactive Streams - http://</a:t>
            </a:r>
            <a:r>
              <a:rPr lang="en-US" dirty="0" err="1"/>
              <a:t>www.reactive-streams.org</a:t>
            </a:r>
            <a:r>
              <a:rPr lang="en-US" dirty="0" smtClean="0"/>
              <a:t>/</a:t>
            </a:r>
            <a:br>
              <a:rPr lang="en-US" dirty="0" smtClean="0"/>
            </a:br>
            <a:endParaRPr lang="en-US" dirty="0" smtClean="0"/>
          </a:p>
          <a:p>
            <a:pPr marL="342900" indent="-342900">
              <a:buFont typeface="+mj-lt"/>
              <a:buAutoNum type="arabicPeriod"/>
            </a:pPr>
            <a:r>
              <a:rPr lang="en-US" dirty="0" err="1" smtClean="0"/>
              <a:t>ReactiveX</a:t>
            </a:r>
            <a:r>
              <a:rPr lang="en-US" dirty="0"/>
              <a:t> - http://</a:t>
            </a:r>
            <a:r>
              <a:rPr lang="en-US" dirty="0" err="1"/>
              <a:t>reactivex.io</a:t>
            </a:r>
            <a:r>
              <a:rPr lang="en-US" dirty="0" smtClean="0"/>
              <a:t>/</a:t>
            </a:r>
            <a:br>
              <a:rPr lang="en-US" dirty="0" smtClean="0"/>
            </a:br>
            <a:endParaRPr lang="en-US" dirty="0" smtClean="0"/>
          </a:p>
          <a:p>
            <a:pPr marL="342900" indent="-342900">
              <a:buFont typeface="+mj-lt"/>
              <a:buAutoNum type="arabicPeriod"/>
            </a:pPr>
            <a:r>
              <a:rPr lang="en-US" dirty="0" err="1" smtClean="0"/>
              <a:t>Akka</a:t>
            </a:r>
            <a:r>
              <a:rPr lang="en-US" dirty="0"/>
              <a:t> - http://</a:t>
            </a:r>
            <a:r>
              <a:rPr lang="en-US" dirty="0" err="1"/>
              <a:t>akka.io</a:t>
            </a:r>
            <a:r>
              <a:rPr lang="en-US" dirty="0"/>
              <a:t>/</a:t>
            </a:r>
          </a:p>
        </p:txBody>
      </p:sp>
    </p:spTree>
    <p:extLst>
      <p:ext uri="{BB962C8B-B14F-4D97-AF65-F5344CB8AC3E}">
        <p14:creationId xmlns:p14="http://schemas.microsoft.com/office/powerpoint/2010/main" val="28535531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a:t>2</a:t>
            </a:r>
            <a:r>
              <a:rPr lang="en-US" altLang="en-US" dirty="0" smtClean="0"/>
              <a:t>. API First</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7</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14" name="TextBox 13"/>
          <p:cNvSpPr txBox="1"/>
          <p:nvPr/>
        </p:nvSpPr>
        <p:spPr>
          <a:xfrm>
            <a:off x="438504" y="5646370"/>
            <a:ext cx="8408191" cy="646331"/>
          </a:xfrm>
          <a:prstGeom prst="rect">
            <a:avLst/>
          </a:prstGeom>
          <a:noFill/>
        </p:spPr>
        <p:txBody>
          <a:bodyPr wrap="square" rtlCol="0">
            <a:spAutoFit/>
          </a:bodyPr>
          <a:lstStyle/>
          <a:p>
            <a:pPr defTabSz="457200">
              <a:defRPr/>
            </a:pPr>
            <a:r>
              <a:rPr lang="en-US" dirty="0" smtClean="0"/>
              <a:t>All externally visible application interfaces are exposed via well-defined APIs.  Define</a:t>
            </a:r>
            <a:br>
              <a:rPr lang="en-US" dirty="0" smtClean="0"/>
            </a:br>
            <a:r>
              <a:rPr lang="en-US" dirty="0" smtClean="0"/>
              <a:t>the API-interfaces first for clients and other services</a:t>
            </a:r>
            <a:endParaRPr lang="en-US" dirty="0"/>
          </a:p>
        </p:txBody>
      </p:sp>
      <p:sp>
        <p:nvSpPr>
          <p:cNvPr id="2" name="Rectangle 1"/>
          <p:cNvSpPr/>
          <p:nvPr/>
        </p:nvSpPr>
        <p:spPr>
          <a:xfrm>
            <a:off x="1580707" y="1452784"/>
            <a:ext cx="2133600" cy="8382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Service</a:t>
            </a:r>
            <a:endParaRPr lang="en-US" dirty="0">
              <a:solidFill>
                <a:schemeClr val="tx1"/>
              </a:solidFill>
            </a:endParaRPr>
          </a:p>
        </p:txBody>
      </p:sp>
      <p:sp>
        <p:nvSpPr>
          <p:cNvPr id="11" name="Rectangle 10"/>
          <p:cNvSpPr/>
          <p:nvPr/>
        </p:nvSpPr>
        <p:spPr>
          <a:xfrm>
            <a:off x="1580707" y="3440883"/>
            <a:ext cx="2133600" cy="8382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Service</a:t>
            </a:r>
            <a:endParaRPr lang="en-US" dirty="0">
              <a:solidFill>
                <a:schemeClr val="tx1"/>
              </a:solidFill>
            </a:endParaRPr>
          </a:p>
        </p:txBody>
      </p:sp>
      <p:sp>
        <p:nvSpPr>
          <p:cNvPr id="12" name="Rectangle 11"/>
          <p:cNvSpPr/>
          <p:nvPr/>
        </p:nvSpPr>
        <p:spPr>
          <a:xfrm>
            <a:off x="5390707" y="1452784"/>
            <a:ext cx="2133600" cy="8382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Service</a:t>
            </a:r>
            <a:endParaRPr lang="en-US" dirty="0">
              <a:solidFill>
                <a:schemeClr val="tx1"/>
              </a:solidFill>
            </a:endParaRPr>
          </a:p>
        </p:txBody>
      </p:sp>
      <p:sp>
        <p:nvSpPr>
          <p:cNvPr id="13" name="Rectangle 12"/>
          <p:cNvSpPr/>
          <p:nvPr/>
        </p:nvSpPr>
        <p:spPr>
          <a:xfrm>
            <a:off x="5390707" y="3440883"/>
            <a:ext cx="2133600" cy="8382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Service</a:t>
            </a:r>
            <a:endParaRPr lang="en-US" dirty="0">
              <a:solidFill>
                <a:schemeClr val="tx1"/>
              </a:solidFill>
            </a:endParaRPr>
          </a:p>
        </p:txBody>
      </p:sp>
      <p:cxnSp>
        <p:nvCxnSpPr>
          <p:cNvPr id="9" name="Straight Connector 8"/>
          <p:cNvCxnSpPr>
            <a:stCxn id="2" idx="3"/>
            <a:endCxn id="12" idx="1"/>
          </p:cNvCxnSpPr>
          <p:nvPr/>
        </p:nvCxnSpPr>
        <p:spPr>
          <a:xfrm>
            <a:off x="3714307" y="1871884"/>
            <a:ext cx="1676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2" idx="2"/>
            <a:endCxn id="11" idx="0"/>
          </p:cNvCxnSpPr>
          <p:nvPr/>
        </p:nvCxnSpPr>
        <p:spPr>
          <a:xfrm>
            <a:off x="2647507" y="2290984"/>
            <a:ext cx="0" cy="1149899"/>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12" idx="2"/>
            <a:endCxn id="11" idx="3"/>
          </p:cNvCxnSpPr>
          <p:nvPr/>
        </p:nvCxnSpPr>
        <p:spPr>
          <a:xfrm flipH="1">
            <a:off x="3714307" y="2290984"/>
            <a:ext cx="2743200" cy="1568999"/>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454685" y="2290984"/>
            <a:ext cx="0" cy="1149899"/>
          </a:xfrm>
          <a:prstGeom prst="line">
            <a:avLst/>
          </a:prstGeom>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647507" y="3122867"/>
            <a:ext cx="608012" cy="369332"/>
          </a:xfrm>
          <a:prstGeom prst="rect">
            <a:avLst/>
          </a:prstGeom>
          <a:noFill/>
        </p:spPr>
        <p:txBody>
          <a:bodyPr wrap="square" rtlCol="0">
            <a:spAutoFit/>
          </a:bodyPr>
          <a:lstStyle/>
          <a:p>
            <a:pPr defTabSz="457200">
              <a:defRPr/>
            </a:pPr>
            <a:r>
              <a:rPr lang="en-US" b="1" smtClean="0">
                <a:solidFill>
                  <a:srgbClr val="2E53DF"/>
                </a:solidFill>
              </a:rPr>
              <a:t>API</a:t>
            </a:r>
            <a:endParaRPr lang="en-US" b="1" dirty="0">
              <a:solidFill>
                <a:srgbClr val="2E53DF"/>
              </a:solidFill>
            </a:endParaRPr>
          </a:p>
        </p:txBody>
      </p:sp>
      <p:sp>
        <p:nvSpPr>
          <p:cNvPr id="24" name="TextBox 23"/>
          <p:cNvSpPr txBox="1"/>
          <p:nvPr/>
        </p:nvSpPr>
        <p:spPr>
          <a:xfrm>
            <a:off x="4929494" y="1510931"/>
            <a:ext cx="608012" cy="369332"/>
          </a:xfrm>
          <a:prstGeom prst="rect">
            <a:avLst/>
          </a:prstGeom>
          <a:noFill/>
        </p:spPr>
        <p:txBody>
          <a:bodyPr wrap="square" rtlCol="0">
            <a:spAutoFit/>
          </a:bodyPr>
          <a:lstStyle/>
          <a:p>
            <a:pPr defTabSz="457200">
              <a:defRPr/>
            </a:pPr>
            <a:r>
              <a:rPr lang="en-US" b="1" smtClean="0">
                <a:solidFill>
                  <a:srgbClr val="2E53DF"/>
                </a:solidFill>
              </a:rPr>
              <a:t>API</a:t>
            </a:r>
            <a:endParaRPr lang="en-US" b="1" dirty="0">
              <a:solidFill>
                <a:srgbClr val="2E53DF"/>
              </a:solidFill>
            </a:endParaRPr>
          </a:p>
        </p:txBody>
      </p:sp>
      <p:sp>
        <p:nvSpPr>
          <p:cNvPr id="25" name="TextBox 24"/>
          <p:cNvSpPr txBox="1"/>
          <p:nvPr/>
        </p:nvSpPr>
        <p:spPr>
          <a:xfrm>
            <a:off x="5637036" y="2236568"/>
            <a:ext cx="608012" cy="369332"/>
          </a:xfrm>
          <a:prstGeom prst="rect">
            <a:avLst/>
          </a:prstGeom>
          <a:noFill/>
        </p:spPr>
        <p:txBody>
          <a:bodyPr wrap="square" rtlCol="0">
            <a:spAutoFit/>
          </a:bodyPr>
          <a:lstStyle/>
          <a:p>
            <a:pPr defTabSz="457200">
              <a:defRPr/>
            </a:pPr>
            <a:r>
              <a:rPr lang="en-US" b="1" smtClean="0">
                <a:solidFill>
                  <a:srgbClr val="2E53DF"/>
                </a:solidFill>
              </a:rPr>
              <a:t>API</a:t>
            </a:r>
            <a:endParaRPr lang="en-US" b="1" dirty="0">
              <a:solidFill>
                <a:srgbClr val="2E53DF"/>
              </a:solidFill>
            </a:endParaRPr>
          </a:p>
        </p:txBody>
      </p:sp>
      <p:sp>
        <p:nvSpPr>
          <p:cNvPr id="26" name="TextBox 25"/>
          <p:cNvSpPr txBox="1"/>
          <p:nvPr/>
        </p:nvSpPr>
        <p:spPr>
          <a:xfrm>
            <a:off x="6454685" y="3075483"/>
            <a:ext cx="608012" cy="369332"/>
          </a:xfrm>
          <a:prstGeom prst="rect">
            <a:avLst/>
          </a:prstGeom>
          <a:noFill/>
        </p:spPr>
        <p:txBody>
          <a:bodyPr wrap="square" rtlCol="0">
            <a:spAutoFit/>
          </a:bodyPr>
          <a:lstStyle/>
          <a:p>
            <a:pPr defTabSz="457200">
              <a:defRPr/>
            </a:pPr>
            <a:r>
              <a:rPr lang="en-US" b="1" smtClean="0">
                <a:solidFill>
                  <a:srgbClr val="2E53DF"/>
                </a:solidFill>
              </a:rPr>
              <a:t>API</a:t>
            </a:r>
            <a:endParaRPr lang="en-US" b="1" dirty="0">
              <a:solidFill>
                <a:srgbClr val="2E53DF"/>
              </a:solidFill>
            </a:endParaRPr>
          </a:p>
        </p:txBody>
      </p:sp>
    </p:spTree>
    <p:extLst>
      <p:ext uri="{BB962C8B-B14F-4D97-AF65-F5344CB8AC3E}">
        <p14:creationId xmlns:p14="http://schemas.microsoft.com/office/powerpoint/2010/main" val="8351085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smtClean="0"/>
              <a:t>3. Dependency Management</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8</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14" name="TextBox 13"/>
          <p:cNvSpPr txBox="1"/>
          <p:nvPr/>
        </p:nvSpPr>
        <p:spPr>
          <a:xfrm>
            <a:off x="438504" y="5646370"/>
            <a:ext cx="8408191" cy="923330"/>
          </a:xfrm>
          <a:prstGeom prst="rect">
            <a:avLst/>
          </a:prstGeom>
          <a:noFill/>
        </p:spPr>
        <p:txBody>
          <a:bodyPr wrap="square" rtlCol="0">
            <a:spAutoFit/>
          </a:bodyPr>
          <a:lstStyle/>
          <a:p>
            <a:pPr defTabSz="457200">
              <a:defRPr/>
            </a:pPr>
            <a:r>
              <a:rPr lang="en-US" dirty="0" smtClean="0"/>
              <a:t>Never rely on the existence of system-wide dependencies.  Explicitly declare all</a:t>
            </a:r>
            <a:br>
              <a:rPr lang="en-US" dirty="0" smtClean="0"/>
            </a:br>
            <a:r>
              <a:rPr lang="en-US" dirty="0" smtClean="0"/>
              <a:t>dependencies (and versions) pulling them in dynamically at build time (maven, </a:t>
            </a:r>
            <a:r>
              <a:rPr lang="en-US" dirty="0" err="1" smtClean="0"/>
              <a:t>sbt</a:t>
            </a:r>
            <a:r>
              <a:rPr lang="en-US" dirty="0" smtClean="0"/>
              <a:t>, </a:t>
            </a:r>
            <a:r>
              <a:rPr lang="en-US" dirty="0" err="1" smtClean="0"/>
              <a:t>npm</a:t>
            </a:r>
            <a:r>
              <a:rPr lang="en-US" dirty="0" smtClean="0"/>
              <a:t>)</a:t>
            </a:r>
            <a:endParaRPr lang="en-US" dirty="0"/>
          </a:p>
        </p:txBody>
      </p:sp>
      <p:sp>
        <p:nvSpPr>
          <p:cNvPr id="2" name="Rectangle 1"/>
          <p:cNvSpPr/>
          <p:nvPr/>
        </p:nvSpPr>
        <p:spPr>
          <a:xfrm>
            <a:off x="1580707" y="1452784"/>
            <a:ext cx="2133600" cy="8382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Your Code</a:t>
            </a:r>
            <a:endParaRPr lang="en-US" dirty="0">
              <a:solidFill>
                <a:schemeClr val="tx1"/>
              </a:solidFill>
            </a:endParaRPr>
          </a:p>
        </p:txBody>
      </p:sp>
      <p:sp>
        <p:nvSpPr>
          <p:cNvPr id="11" name="Rectangle 10"/>
          <p:cNvSpPr/>
          <p:nvPr/>
        </p:nvSpPr>
        <p:spPr>
          <a:xfrm>
            <a:off x="1580707" y="2872791"/>
            <a:ext cx="2133600" cy="8382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Build Process</a:t>
            </a:r>
            <a:endParaRPr lang="en-US" dirty="0">
              <a:solidFill>
                <a:schemeClr val="tx1"/>
              </a:solidFill>
            </a:endParaRPr>
          </a:p>
        </p:txBody>
      </p:sp>
      <p:sp>
        <p:nvSpPr>
          <p:cNvPr id="12" name="Rectangle 11"/>
          <p:cNvSpPr/>
          <p:nvPr/>
        </p:nvSpPr>
        <p:spPr>
          <a:xfrm>
            <a:off x="5390707" y="2872791"/>
            <a:ext cx="2133600" cy="8382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Dependencies</a:t>
            </a:r>
            <a:endParaRPr lang="en-US" dirty="0">
              <a:solidFill>
                <a:schemeClr val="tx1"/>
              </a:solidFill>
            </a:endParaRPr>
          </a:p>
        </p:txBody>
      </p:sp>
      <p:sp>
        <p:nvSpPr>
          <p:cNvPr id="13" name="Rectangle 12"/>
          <p:cNvSpPr/>
          <p:nvPr/>
        </p:nvSpPr>
        <p:spPr>
          <a:xfrm>
            <a:off x="1580707" y="4353924"/>
            <a:ext cx="2133600" cy="8382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Runnable Application</a:t>
            </a:r>
            <a:endParaRPr lang="en-US" dirty="0">
              <a:solidFill>
                <a:schemeClr val="tx1"/>
              </a:solidFill>
            </a:endParaRPr>
          </a:p>
        </p:txBody>
      </p:sp>
      <p:cxnSp>
        <p:nvCxnSpPr>
          <p:cNvPr id="16" name="Straight Connector 15"/>
          <p:cNvCxnSpPr>
            <a:stCxn id="2" idx="2"/>
            <a:endCxn id="11" idx="0"/>
          </p:cNvCxnSpPr>
          <p:nvPr/>
        </p:nvCxnSpPr>
        <p:spPr>
          <a:xfrm>
            <a:off x="2647507" y="2290984"/>
            <a:ext cx="0" cy="581807"/>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12" idx="1"/>
            <a:endCxn id="11" idx="3"/>
          </p:cNvCxnSpPr>
          <p:nvPr/>
        </p:nvCxnSpPr>
        <p:spPr>
          <a:xfrm flipH="1">
            <a:off x="3714307" y="3291891"/>
            <a:ext cx="1676400" cy="0"/>
          </a:xfrm>
          <a:prstGeom prst="line">
            <a:avLst/>
          </a:prstGeom>
          <a:ln>
            <a:headEnd type="arrow"/>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13" idx="0"/>
            <a:endCxn id="11" idx="2"/>
          </p:cNvCxnSpPr>
          <p:nvPr/>
        </p:nvCxnSpPr>
        <p:spPr>
          <a:xfrm flipV="1">
            <a:off x="2647507" y="3710991"/>
            <a:ext cx="0" cy="642933"/>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39950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44" name="Title 1"/>
          <p:cNvSpPr>
            <a:spLocks noGrp="1"/>
          </p:cNvSpPr>
          <p:nvPr>
            <p:ph type="title"/>
          </p:nvPr>
        </p:nvSpPr>
        <p:spPr/>
        <p:txBody>
          <a:bodyPr/>
          <a:lstStyle/>
          <a:p>
            <a:r>
              <a:rPr lang="en-US" altLang="en-US" dirty="0"/>
              <a:t>4</a:t>
            </a:r>
            <a:r>
              <a:rPr lang="en-US" altLang="en-US" dirty="0" smtClean="0"/>
              <a:t>. Design, Build, Release and Run</a:t>
            </a:r>
          </a:p>
        </p:txBody>
      </p:sp>
      <p:sp>
        <p:nvSpPr>
          <p:cNvPr id="34" name="Rectangle 33"/>
          <p:cNvSpPr/>
          <p:nvPr/>
        </p:nvSpPr>
        <p:spPr>
          <a:xfrm>
            <a:off x="7524307" y="6032202"/>
            <a:ext cx="1295400" cy="609600"/>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utoShape 2" descr="data:image/jpeg;base64,/9j/4AAQSkZJRgABAQAAAQABAAD/2wCEAAkGBxQTEhUTExQVFhUUGBQVGBUVFBoWFhUWFhUbFhgVFRQYKCggGBolGxgUIjEhJSorLi8uGB8zODMsNygtLiwBCgoKDg0OGxAQGywkHyQxLCwsLC03LS0vLC8sLDQwLCwsLTQsNzQsLCwsLCwsLCwsLCwsLCwsLCwsLCwsLCwsLP/AABEIAI4BYwMBEQACEQEDEQH/xAAbAAEAAgMBAQAAAAAAAAAAAAAABQYDBAcCAf/EAEUQAAIBAgMDBgoHBgUFAAAAAAECAAMRBBIhBQYxE0FRU5GSFRYiUmFxgbLB0TIzYnOToaIHFCM0sfBCY3LS4SQ1Q4PC/8QAGgEBAAMBAQEAAAAAAAAAAAAAAAQFBgMBAv/EADkRAAIBAgEJBAoCAgIDAAAAAAABAgMEEQUSFCExUVKRsRVhcaETIjIzNEFygcHRI+FC8ILxNWKi/9oADAMBAAIRAxEAPwDrM9PBAEAQBAEAQBAEAQBAEAQBAEAQBAEAQBAEAQBAEAQBAEAQBAEAQBAEAQBAEAQBAEAQBAEAQBAEAQBAEAQBAEAQBAEAQBAEAQBAEAQBAEAQBAEAQBAEAQBAEAQBAEAQBAEAQBAEAQBAEAQBAEAQBAEAQBAEAQBAEAQBAEAQBAEAQBAEAQBAEAQBAEAQBAEAQBAEAQBAEAQBAEAQBAEAQBAEAQBAEAQBAEAQDQ2+7DDVSpIIQkEGxFtdDONw2qUmtxKslGVxBSWKbOceFq/XVfxGlL6apxM12iUOCPJDwtX66r+I0emqcTGiUOCPJDwtX66r+I0emqcTGiUOCPJDwtX66r+I0emqcTGiUOCPJHobTxHW1e+089PU4nzGiW/BHkh4SxHW1u+0aRPifM80S34I8kPCWI62t32jSJ8T5jRLfgjyQO08R1tXvtGkVOJ8xolvwR5IntysZVqV2D1HYBCbMxIvmA4H2ybZTnKo8W3qKvK9GlTorMik2/ku5l2loZwQBAEAQBAEAQBAEAQBAEAQBAEAQBAEAQBAEAQDW2m5WjVYGxFOoQeghSQZxrycaUmtqT6He2ipVoRextdSi+Gq/Wv2yh0uvxM1egW3Ah4ar9a/bGl1+JjQLbgQ8NV+tftjS6/ExoFtwIeGq/Wv2xpdfiY0C24EeX23iLH+K/A9E9V3Wx9pjQLbgRad29vriFytYVVGo5mHnL8RLi2uVVWD9rqUGUMnyt3nR1xfl3MnJLKwQBAEAQDV2rTzUaq9NOoO1TOdVZ1OS7md7aWbWhLc11OTiZ43J6VCeAJ9QvPcGzxtLafeSbzT2GM17jzOjvHJN5p7DGa9wzo7zcoUmyjyT2GcpReOw+XKO8yck3mnsM+c17jzOjvHJN5p7DGa9wzo7zDW+iYjtPtE/wDs+Ty6rdCoO0k/CW+T160n4FJlyXqQXey7S0M4IAgCAIAgCAIBXN5ds1KVRUpkDybm4B4nTj6pWXt1OlNRhuLrJtjSrU3OovngiI8ZcR5y9xZD7Qr71yLLsq23Pmx4y4jzl7ix2hX3rkOyrbc+bHjLiPOXuLHaFfeuQ7Kttz5seMuI85e4sdoV965Dsq23Pmx4y4jzl7ix2hX3rkOyrbc+bHjLiPOXuLHaFfeuQ7Kttz5seMuI85e4sdoV965Dsq23Pmyybt4ypVpl6hB8ogWAGgA6PTeWdlVnVg5T3lJlKhSo1VCmvlrJaTCuEAQBAEAQDU2v9RW+7qe4Zwufcz8H0JFp8RT+qPU5xM0bUQBAEA81eB9Rnq2hGpRqlWDKSGU3BHEGd02nij2UVJOMlimdD3b2+MQuVrCqBqOZh5y/ES5trlVVg9vUymUMnu3edHXF+XcycksrBAEAQDy63BHSCO2eNYo9TweJx+1tJmzf44l3/ZzU8msvpRu0EfCWeT3qkvAz2XI+tB+JcryxKEQDdofREAyQDHiHyozdAJ7BeeSeCbPqCxkkcUrnyeyZeG03a2lq/Z8nkVW6WUdgv8Zc5PXqyZnsuS9eC7mW2WJRCAIAgCAIAgCAUvb+BrVK7stNyugBA0IA5vbeUd3Rq1Kzai8DT5PuKFK3jGU0ntZH+B6/VP3ZG0Wtwsmabb8a5jwPX6p+7Gi1uFjTbfjXMeB6/VP3Y0Wtwsabb8a5jwPX6p+7Gi1uFjTbfjXMeB6/VP3Y0Wtwsabb8a5mDE4KpTsXRlvwuLXnxOlOHtLA6069KrqhJPwME5nU6Du9RyYemOkZu8S3xE0dnDNoxX35mPyhUz7mb+3LUSMkkIQBAEAQBANTa/1Fb7up7hnC59zPwfQkWnxFP6o9TnEzRtRAEAQDzU4H1GeraDSynonbE+z3SdlYMpIZTcEcQYUsHimfMoxknGWtM6Hu3t0YhcraVVFyOZhwzD8rj0y5tblVVmvaZPKFg7d50fZfl3E3JhWiAIAEA5Jj0y1ai9DuOxjM7UWE2u9m7oSzqUX3LoWb9nT/AMWqvSinsa3/ANSbk9+tJdxU5cj/ABwfe+n9E9vqzDCsysylWQ3UkGxNuI9clXrapNruK3JSi7lKSxxT2nPfCFXran4jfOVHpJ8T5s1HoKXAuSNyhtCrlH8Wp+I3znKVWePtPmz5dClwrkjJ4Qq9bU/Eb5z59LU4nzZ56Clwrkj42OqnQ1ahB0saja/nHpZ8T5sKjTX+K5I0cVw9sQ2nZF03DS2HY+dUb8gBLuwWFNvvMzlqWNdLcl+SyScU4gAQDm1HeLEmsq8scpqBbZV4Z7W4dEA6SYAgCAfCbazw9Sx1Gn4XodbT7wnHSqPGuZJ0K44HyHheh1tPvCNKo8a5jQrjgfIeF6HW0+8I0qjxrmNCuOB8h4XodbT7wjSqPGuY0K44HyHheh1tPvCNKo8a5jQrjgfIeF6HW0+8I0qjxrmNCuOB8isb245ajoEYMFUm4Nxcnh2AdsqsoVo1JRUXikXmSbedKEnNYNv593/ZBolyAOJIHabSAli8C2lLNTb+R06mmUBRzADsFpqorBYGFlLOk5P5nqenyIBTt9dr1qNVFpVCoKXIAU3OYi+oMAmd08W9XDK9RszEuCSAODEDhAJiAIBqbX+orfd1PcM4XPuZ+D6Ei0+Ip/VHqc4maNqIAgCAIAgCATu5v8wfu295ZPyb7/7Pqipyz8OvqXRl1l6ZgQBAEA5bvClsTWH2ye3X4yguFhVl4m1sZY20H3EpuC9sUR51Nx2FT8J2sX/Lh3ETLMcbfHc1+S/YvCpVQpUXMptcG+tjccPTLaUFNYS2GZp1Z05Z8HgyO8WcJ1K95/nOOi0eEl9pXXG/L9G7Q3YwmUfwR3m+c80OhwjtK64+n6MnivhepHeb5zzQ6HCO0rnj6fojN5NhYalhqjpSAYAWN20JYDnPpnC6tqMKTko6yVY3txVrxhKWr7bjnOLPD2yogaVF+3MS2ET0lz+sj4S+slhRX36mTytLG6l9uhNyWVpobZ2ouHp8o4ZhmC2W17m/TbogEIN+6PV1exP90Ao9OsBVD62Dh7c9g17euAXjx6o9XV7E/wB0Andj7SXEUxUUMASRZrX09V4BuwDR25WyYeofskD1t5Pxke6nm0ZPuJdjDPuILv6aznczZshAEAQBAEAQCQ2BRz4imOhs3dGb4SRaRzq0V/uoh388y2m+7DnqOhTSGOEAqzb80QbcnV09C/OAVjejbCYmororKFXL5Vr3uTzE9MAlN3d6aWHoLSZKhILG65basTzkQCf2PvPTxFTk0SoDYtdsttPUT0wCdgGptf6it93U9wzhc+5n4PoSLT4in9UepziZo2ogFuqbtURgv3i75+SD2zDLci/C3CWTs6at/Sa8cMSljlCq7r0OrDHArGBwrVai00+k5sP6kn0AXPslfTg5yUVtZbVasaUHOWxF2G6+DoKP3ipcnnapyYJ+yAQf6y20K3px/lfngUPaN3Wk/Qx5LHmeMRulh6yZsNUseaz8ohPQTqR2+yeSsaNSONJ+eKPYZUr0p5tePlgykVqRRirCzKSpHQQbGVMk4tp/Iv4yUoqS2Mmtzf5g/dt7yydk33/2fVFXln4dfUujLrL0zAgCAIBzbfBLYup6ch/SB8JR3iwrM2GSpY2sfv1NLZGKqU6qtRF6nlADKWvcEHyRx0vOVKc4SThtJN1Sp1KTjVeEeRYW3g2gASaNgNSTQewHTxkvSbrh8mVSsMnt4Kf/ANI1PHTFf5XcPznPTq3dy/s79jW3/tz/AKN2hvpiso+r7h+c5vKFdP5cv7POyLbv5/0WPdDblbEvUFTJZFUjKttST6T0SZZXNStJqeGorcpWdK3jFwxxe8z79vbCMPOamP1ZvhPvKL/gfiupzySsblPcn0OW4viJTQNWjpO7SWwtH/QD26/GaG2WFKPgYzKDxuZ+PQkp3IZHbd2UMTT5MsV8oNcC/AHS3tgEANwk65u4PnAKZTo3qBL8XCX9bWvALn4hp1zdwfOAWHYmzBh6QpBiwBY3Itx9EA34BqbTwIrJkJIBIOnHTm1nGvRVaGY3gSLW4dCpnpYsiPFGn1j/AKflIfZlPifkWXbVXhXmPFGn1j/p+UdmU+J+Q7aq8K8x4o0+sf8AT8o7Mp8T8h21V4V5jxRp9Y/6flHZlPifkO2qvCvMeKNPrH/T8o7Mp8T8h21V4V5nxt06YBPKPpr/AIflPHk2mljnPyCyzVbwzV5lQMpjRlg3Mo3qs3mpb2sR8AZY5NhjUcty6lPlmeFGMd76Fyl2ZoQCoNuIhJPLNr9gfOAVzeXY4wtRUDl8y5rkWtqRb8oBI7B3UXEUVqmqyklhYKD9E243gFg2HusuHq8oKhbyStioHG3Pf0QCwwDU2v8AUVvu6nuGcLn3M/B9CRafEU/qj1OcTNG1EA6PX/7X/wChfdEvZfB/8fwZeH/kP+X5Kfupi1p4qmzmynMtzwGZSAe23bKuzmoVk2XeUKUqlvJR27eRbt592mxLiolQBgoXKwOU6k3BHDj0GWd3ZutLOiylsMoK3i4Sjqxx1EFhtn47BZmpoGDAZsvljTgcuh6eaQ4Urm3xcVt+5YVK9leYKbww2Y6v6K9jsU1Wo1R7ZmNzYWF7W4eyQqk3OTk9rLOlTjSgoR2Iltzf5g/dt7yyZk33/wBn1RW5Z+HX1Loy6y9MwIAgCAc/36S2JB6aansLD4CU18v5fsarI0sbfDc3+CO3cqZcVQP+Yo73k/Gcbd4VY+JMvo51tNdz8tZ1SumZWXpBHaLS9axWBjIPNknuOR4rZtal9ZTdfSVOXvDQ9sz8qU4e0mjcU7ijV93JPry2mXBoWACgsehQSePQJHazpYLWfU2o65PDxOgbh7OqUhVaojJnyZcwsSBmvpxHEcZb5PpTgpOSwxwM5le4p1HFQeOGOOH2Pv7RKlqFMdNT+it/xGU3hTS7/wAHmRY41pPu/KOa4o6+yVUNhponU9l08tGkvRTpjsUTSUlhCK7kYa5lnVpy3t9TanQ4iABAOWUNl1+XU8hWtyoN+Se1s973twgHUzAEAQCC29t1qDqiqrXXMb30uSBw9Rlfd3jozUUsdWJbWGTo3EHOTa14Ecm9lQkAU0uSBxPPIyylUbwzUTHkakli5PyLdLkzogCAIBo7crZMPUb7JHtbyfjI91PMoyfd1JdjTz7iC78eWs53M2bIuO5dG1J385rexR8yZdZMhhTct76Gby1UxqxjuXUsMsimEAQCkb+YKrUrUylOo4CWJRGYA5joSBAJzc6gyYVFdWVsz+SylTqx5jrAJuAIBqbX+orfd1PcM4XPuZ+D6Ei0+Ip/VHqUXY2GWrXp03uFdrG2h1Btb22mfoQU6ii9jNdc1JU6Mpx2okt7tiphmp5M2Vw1yxB1BHQBzGd723jRazdjIuTrydypZ+GKw2FoxQtsyx0/gL7oljPVZ6+Ep6evKGri/JRtjbNOIqcmrKpsTdr2NubT+9JUUKLqzzU8DQ3NwqEM9rEkcc+KwLimKzWIBUjVPUA9wCOj0idqjrWss3O/XmRaStr2LnmLH57/ACJ/dLeOrXqGnUUEBS2dRa1iBZubX2cJNs7udWWbJfcrso2FKhDPg8Nez9Fd30oquLfL/iCsQOZiNe3Q+2Qb6KjWeBZ5LnKVss75Yr7H3c3+YP3be8s6ZN9/9n1Rxyz8OvqXRl1l6ZgQBAEApH7QU/iUj0qw7GHzlVlBetE0mQ3/ABzXeun9FawdXJUR/MdG0+ywPwkGLwknuaLmrDPhKO9Nc0dMwe8uGqcKoU9D+Qfz0/OXULqlLY+eoyNXJ1zT2xx8NZKqQRcag9GoMkEFrB6zcwdJVXyVAvxsAL9k8SS2H1KUpbXiY8ZtOjS+sqIvoJ17OM+J1qcPaaR0pW9Wr7EWyjb5bbpYjk1pEkIWJJFgbgAWvr0yovrmFXBQ+RoMmWdShnOp88CnVxdreoSJBai4xwWJ1tFsAOgAdk0yMC3i8T1PTwQBAEAQBAEAoG8tbNiX+zZR7Br+d5nb2WdXl3ajX5NhmW0e/XzI6m5UgjQggg9BGokZNp4omyipJp7GWHBb2ONKqhh5y+SezgfyllSylJaprHwKavkaD10nh3PWv95lgwO2aNXRXAPmt5J/Pj7JY0rqlU2PXuKivY16PtR1b1rRnxWNp0xd3VfWdfYOJnSdWFP2ngcaVCpVeEItkLjN7KY0pqXPSfJHzMg1MpQXsLHyLOjkapLXUaXmyB2jturWGViAvHKosNOFydZXVrupVWEtm4t7awo0HnR272RsjE06Du9Ry4emOkZu8b/GaOzjm0Y8+Zj8oTz7mb78OWokZJIQgCAIAgCAIBqbX+orfd1PcM4XPuZ+D6Ei0+Ip/VHqc7pVCrBlNipBB6CDcTNptPFG0lFSTT2MvFDfSi6gVqTZhxsodb9IubiW8co05L146+Zn55IrRl/FLV90yL3l3q5dOSpqVQ2LFrZmtqBYcBf0yPdXvpY5kVgiXY5N9BL0k3i/lgV7CYlqbrUQ2ZTcH++a2kgwm4SUo7UWdSnGpFwlsZc8PvrSdbV6Rvz5QHU+mzWI/OWsMowksKkfyUU8j1YyxpS/DGI31oopFCkb81wEX12W5MSyjCK/jj+BDJFWUsasvyyl4rEtUdnc3Zjcn++aVU5ucnKW1l7TpxpxUI7ETG5v8wfu295ZNyb7/wCz6orMs/Dr6l0ZdZemYEAQBAKh+0Kn5NFuguO0KfhK3KK1RfiX+QpetOPh+f2UyVhoRAM+FxlSmb03dP8ASxA9oGhn1Gcoey8DnUo06iwnFPxJZ9u4iogDVnt0A5L+vLa/tnlS4qy1OT6dCPCyt6bxjBdeppGRySeGrAc/ZPVFnuB4wa56yDznQfqEkUl60V3o+K7zaUn3PodYmjMIIAgCAIAgCAIBW9p7r52Z6b2LEsQ2ouTfQjh+crK+Ts5uUHre8u7bK+ZFQqR1LViiu43ZdWl9NDbzhqvaOHtlZVtqtP2kXNG8o1vYlr3bGac4kkQATA2CAb+D2PWqfRpkDpbyR+fH2SRTtatTZHnqIla+oUvalr3LWTeE3SHGq/sT/cflJ1PJi/zlyKutlp7KUfu/0WamgAAHAAAeoS1SSWCKOUnJtv5nqenyIAgCAIAgCAam1/qK33dT3DOFz7mfg+hItPiKf1R6nOJmjaiAIAgCAIAgE7ub/MH7tveWT8m+/wDs+qKnLPw6+pdGXWXpmBAEAQDWx+Ap1ly1FDAajiLHhcETnUpRqLCSxO1G4qUZZ1N4Ffxm5VM/V1GT0MM4+BkOeT4v2Xh5lrSy3UXvIp+GohMZuliE+iFqD7B17rWkWdlVjs1llSyvbz2tx8SGxGHdDZ1ZT0MCP6yNKLj7SwLCFSE1jBp+B8WqbAD/AJnPNWJ9YfM38LsPEVeFNrdL+SP1SRC2qS2R/BEq39vS9qS+2smsHuQx1q1QPQgzHvG39JKhk+X+T5FdVy5Fe7jj46vL+yd2fu1h6RDBSzDUM5vYjnAFh+UmU7SlB4paysr5TuKqcW8E/kiYkkrxAEAQBAEAQBAEAQCMx2wqNTUrlPnJofaOBkWrZ0qm1YPuJ1DKNelqTxW56yBxW6dQH+GysPteSR/UGV9TJs0/UafkW1LLNJr+RNPu1m1hN0hxq1L/AGUFv1H5TrTyYv8AOXI4VstPZTj93+v7JvB7LpUvoIAek6ntMnU7elT9lFXWvK1X25Pw+RuTuRhAEAQBAEAQBAEAQDW2lTLUaiqLlkcAdJKkATlXi5UpRW1p9DtbSUK0JS2Jp+ZSPAGI6o95fnKHQ6/D0/Zqe0rXj8n+h4AxHVHvL840Ovw9P2O0rXj8n+h4AxHVHvL840Ovw9P2O0rXj8n+h4AxHVHvL840Ovw9P2O0rXj8n+h4AxHVHvL840Ovw9P2O0rXj8n+h4AxHVHvL840Ovw9P2O0rXj8n+h4AxHVHvL840Ovw9P2O0rXj8n+iX3Y2XVpVi1RCoyML3U6llNtD6DJljb1adXOnHBYPdvRX5Tu6Naio05YvFP57n3FpluUAgCAIAgCAIB5qUwwswBHQRcdhnjSepnsZOLxTwMGGwFKnqlNFJ51UA9onxGlCPspI61LirU9uTfizZnQ4iAIAgCAIAgCAIAgCAIAgCAIAgCAIAgCAIAgCAIAgCAIAgCAIAgCAIAgCAIAgCAIAgCAVDwzUWnjFy12K1MQFqKLrTAuFGa/k24wDLtflBg1xC16qsKVLRWsrEkXZha5PldPMIBsbZpVKOGslaqWepTGdmuwzELYEW0gGhiNq1WbC5XYW5EVbH6TPUKEN+G/bAJvB12OMxCFiVVKJVb6AkakD0wDDvDVqh6a0+Wy2qFjRCk3FsoJbQc8AkNj11eijKzOCPpPbMddc1tLjh7IBuQBAEAQBAEAQBAEAjd4sa1HDu6fSGUAnmLMFv7LwDDhdmVKb02GIdwfrFqnMHuOKeabwCI2jWqLUqmrUxNKzHknprmoBObOo4+m8A3tt1KhFBgarUSpNRsN9MkgZSOfLxMA97KqPUoVFpVyzBiqvVQh6Y08moDxYC+sAbv4lzWrUmd3VMmXlQFqXN8xsALpfhAJ6AIAgCAIAgCAIB5Li4Fxc3sL6m3GwgFc2btWouEWobVGNR1zVKgRVGci7MeYAcBrAM9LeEmg9bkx/CqBHCvdctxd0a2o1B4QDPU2w1sQy0wy0WCA5wodrDNctooW8Aw4LbFSuldUVOVpKMpR86MXU5bMQOcGAaGyMQVq0lariEdtHp4hbrUNv/G3BTeASabXqu7cnQz0kqckzZ7PcaMwS1so9fNAMqbTdsS9BaYK08hZy9rBlJ+jbU3+MA0KG2WTDh8rVC2IakAz66uQLNbsEAzVNrVSmJQoqVqKBtHzKVYEhg1uIsdLdEA39h1nfD0nqWzMiEkG97qCGOgsSNSOYmAb0AQBAEAjqeyEFOvTzNau1R2OlwanELpwHNe8A+4rZKvh/wB3LMFyqtxbNZbW5rc3RAMu0MCtVAjEgKyPpa90NwNeaAaS7u0wSQz61lr82hUkhRp9G5PbAPWK2JmqtVWtVps4UEUyoBCiw4gwDJidlFshWvVV0UrnBBLg+cpFifTaAbWAwa0aa00vlUW14nnJPpJgGxAEAQBAEAQBAEAQDDjMKtVGpuLqwsR/fPeAR2E2EFdHerUq8lfkw5Fk0tfTibc5gHzEbBuXy1qqJVJL01IyknjYkXW/ogGXFbHVuT5N3pNSXIjIR9G1spB0I0gHlNhJyVSmzOxqnM9QkBywtYi2gtYWEAy7O2ZybtUao9SowCl3toq8FAGkAkIAgCAIAgCAIAgGhtTZgrFGDtTemWyulrgMLMLHSx0gGs276clTpK7qaT8or6Fs9ySSCLHiYBnwux0RKqFmcVizNnIJuwsdQIBiOwU/d/3cM9r58+hcvmz5jzHWAesPsRRypZ3qGuqq5YgfRBAK5QMvH+kA8YfYVmQvWq1FpG6I9rKQLAkgXYgQD6dhDOWFWoqM/KtSUgKX5zfjYkai8A3MPgQlWpVBN6uQEG1hkBAt2wCJ2lsQiilKlmb/AKhajG4DKC5ZiDpwvpzwDdw2xlUVczvUasMru1gcoBAAAFha5gG1s3CclTWnmZwgygta+UaAadAsIBswBAEAQBAEAQBAEAQBAEAQBAEAQBAEAQBAEAQBAEAQBAEAQBAEAQBAEAQBAEAQBAEAQBAEAQBAEAQBAEAQBAEAQBAEAQBAEAQBAEAQBAEAQBAEAQBAEAQBAEAQBAEAQBAEAQBAEAQBAEAQBAEAQBAEAQD/2Q=="/>
          <p:cNvSpPr>
            <a:spLocks noChangeAspect="1" noChangeArrowheads="1"/>
          </p:cNvSpPr>
          <p:nvPr/>
        </p:nvSpPr>
        <p:spPr bwMode="auto">
          <a:xfrm>
            <a:off x="109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data:image/jpeg;base64,/9j/4AAQSkZJRgABAQAAAQABAAD/2wCEAAkGBxQTEBUUEBQUFRQXFBQVFxgYFxQUFxQVFBcXFxUZGRcYHCggGBolHBUYITEiJSorLi4uFx8zODMsNygtLiwBCgoKDg0OGxAQGywkHyQsLCwsNCwsLCwsLC4sLCwsLCwsLCwsLCwsLCwsLCwsLCwsLCwsLCwsLCwsLCwsLCwsLP/AABEIALQAtAMBEQACEQEDEQH/xAAbAAEAAgMBAQAAAAAAAAAAAAAABQYBBAcDAv/EAEIQAAECAwQFCQUFCAIDAAAAAAEAAgMEEQUhMVEGEkGBkSIyYXFyobHB0QcTIzNSQlNiovAUFVSCkrLC4RbxY3Pi/8QAGwEBAAIDAQEAAAAAAAAAAAAAAAMEAgUGAQf/xAA3EQACAQIDBAgFAwQDAQAAAAAAAQIDEQQhMQUSQVETMmFxkaGx0RQigcHwM1LhBhVCUxZDYiP/2gAMAwEAAhEDEQA/AO4oAgCAIAgCAIAgCA0Jq14TMXVOTbygIaa0kefltDek3nhggNKHa8Zrq65PQaEcEBJyukmyI2nS2/uKAmJWfhxOY8HowPAoDaQBAEAQBAEAQBAEAQBAEAQBAYqgNSatOFD5zxXIXngEBDzWkn3bN7j5D1QEPNTsSJ8xxIywHAICOmp+HD57wDlt4LGU4x1LNDB16/6cb+niQ83pOB8plel13ABQPELgjd4f+n23etK3d7+xpy+lrgaRYYcM2nVI3G4r2Nd8TCtseD/TbXfn56k3J29AiXB4acnck99ylVSLNXV2fXp5uN1zWZJfrZ3LMpG9LWtFZg8kZO5Q770BLyukjT8xhHSOUOGKAl5acZE5jgfHggPcFAZQBAEAQBAEAQGCUBrzM8yHz3AdG3ggIia0kGENlel13digIiatOLE5zjTIXDuQEbMTDGCr3NaOk47ljKSWrJaVCpWe7Ti2+wh5vSVguhNLzmeS0eZ7lFKuuBusPsGrPOq0uxZv2RDzdtRX3F2qMm3d+KryqykbqhsrDUc9275vMjgozYm9YlmmYmIcIYOPKOTBe48Lt4WUI70rFbF4hUKMqj4LLv4fnI9tOLOEKac5gAY8uoNgLDQjhQqerGzujSbMxLq0nGTzX3K8ojZmzJ2hFhfLe4DLEcCslNogrYalW68b+pOyml7h82HrDNpoeBu7wpY1uZq6ux4v9OVu/wBydk7agROa8A5O5J71KppmsrYGvSzlHLmsyR2rMqG/K2zFZdrawydf34oCYldI2G6I0tOYvHqgJaXmmPFWODuooD2QBAEB8xHhoJNwAqepAQkzpG0fLaXHM8kepQERM2zFfcXao/Dye/FARsWIGiriAMz51XjstTKEJTdoJt9iuRM3pFCbcyrz0XN4nyUUq8VobfD7DxFTOfyrtzfgQ03b8V+BDBk3HiVXlWk9DdUNi4alnL5n26eGhFudU1NSczeeJUWptopRW6lZGEPQgCA6L7MbL1Yb5h2LzqM7DTed5u/lVvDxt8xy23sUpSVBaLN970NfSqR982Kz7Qe5ze0CbvLepZx3lY1OCr9DWUuGj7mc0BVM64ygCAxRAbklacWF8t7gMsW8DgslOS0K9XC0qvWjn4MnJPS44RodfxMP+J9VLGtzNXV2Ov8Arl4onpO14MTmPFcjceBxUsZxehrKuCrUutEkASDUVBzFx4hZlUkZW3IrcTrD8XqEBMyNvMiODS0tcTQbRxQEuEB5zMPWY5ubXDiKIDnkxG1WOcRWjSaZ0GC8k7K5JRpupUjBcXYq81pJEdcwBg/qKqSxEnodXQ2FQhnUe95L8+pERopeavJcek1p6KBtvU3FKlClHdgrLsy9D4QzCAIAgCA9pOUdFiMhM5z3Bo6K7eoXncvYq7sYVasaUHUlpHM7lJSzYUNsNlzWN1R1BbFKysfO6tSVSbnLV5lUnfmv7TvFemBzvSeR91HJA5L6vHXXlDia71UqxtK51WzcR0tFJ6xy9iJUZfCAIAgCAxTMIL2N6StaNC5jzTI8ocCslOS0K1bB0avWWfMtWj1uOmHOa5jQWtrrAnaaUpsVinUcjRY/ARw8VKMm7u2ZbLBbWYZ0VPAFSmsLmEBlAc8noPzG9seIXkldMzpS3Jxlya9Tm7cB1LWn0h6mUPAgCAIAgCAvPsxsvWe+YcLmfDZ2je87hQbyrGHhndnPbfxO7CNBcc39jooVs5Yp0981/ad4oCD0kkPewDTnNOu3cLxvHgFHUjeJe2fiOhrK+jyf2KACqh1ZlAEAQBAEAQFp0Gh3xndhv9xPkrFBas0e2pfpx736I6FouysYnJhPEgKc0RawgMoCj2uykw/tV4oePQ5hHZqvc3JzhwJWtlk2fR6U9+nGXNL0PheEgQBAEAQGWsJIDRVxIAGZNwHFErhyUVvSdks39Dt9iWcJeXZCH2W3nNxvceNVsYR3YpHz3FV3Xquo+PpwN8LIrlIiTLYjnPYatLnUOd5XiaeaM6lOVOW7LU+ar0wOe2/Ie5juaOaeU3qOzcaqnUjuyOswFfpqKb1WT+hHLAuhAEAQBAEBdNC4dIDjnEJ4AD1VqivlZze15XrJcl65l/0SZyoh6GDxr4BSmqLIgCAp+kjKTB6Q0+XkgZzG2WUmIg/FXiAfNa+qrTZ32zp7+Fpvs9MjTWBcCAIAgCAtns4sv3syYpHJggEZa7q6vAVPDNT0I3dzS7bxPR0VTWsvRfydSVw48gtNbU9xKPLTy3/DZ1uBqdwBKirS3Ys2WysN0+JSeizf28znWh09RzoJw5zegjnDw4FYUZcC7tnD3tW4rJ+5alYNAQulch7yDrDnQ6uHZ+0PA7lFVjdXNlsvEdHV3XpL8XsUZVTpwgCAIAgCAv2i8OkqzpDjxJVun1TlNpS3sTLssvIvuijPhvOb/ABSFEnEAQFX0rbSKw5tpwP/ANIDmWkzKTB6WtPdTyVGurTO02JPewi7GyKURtggCAIDBKHp2fRKyf2aUYwjlnlv7TvQXblfpx3YnB7RxPxGIc1pou5e+pMhSFA5X7R7T97NCGObBFOt7qF3cAFSryvKx2Gw8N0eH33rJ3+i0KbDjmHED285rqjdn14LFOzuT1acailF6M6RKxxEY17cHAOG/Yryd1c4upTdObg9UepC9ML2zOcWxJe5jOZ9nFvZN49NypTjuux2GEr9NSU3rx7zTWJZCAIAgMFAdKsuHqwIQyht8FdjojjcTLerSl2v88i9aOMpAb0lx4lZEBKIAgK/pYzkwzkXDiAfJAcx0tb8VhzZ4H/ap4jrI6z+n5f/ABmuT9V/BCFQG/MIeBAEBYNB7K/aJtusKsh0iO3HkDe7+1S0Y70jWbWxPQYd21lkvv5ep1/arxxBpWvPiBAiRT9lpIGbvsjeaLGUrK5PhqDr1Y01xf4/ocOe8uJc41c4lzjm4mpPFa9u+Z9CSSVoqyNOJiVmUHqWnQyf50F2zls6vtDdjvKsUZcDQbXw+aqruf2ZaFOaQr+mMjrQxFGMPHsHHgQDxUNWN1c22ycQ4VOjej0717lMoqx0YQBAEA1a3DEmm8oLpZs6mG0FNgp3K+cNe+bLxZDKQIY/CDxv80BuIAgIfShlYFcnDzHmgOZaYMuhnpe3iAR4KtiFozo/6elnUh2L7r7laVU6cIAgBQHWNALK9zKB550akQ56tOQOBJ/mV2jC0czitsYrpsRurSOXuWZTGqOf+1C1Ply7T/5H+DBTidwVbES4HS7Aw/WrvuX39vEoJKqnSGpEF5Uhr3qeslMOhRGvbi01pnmN4uXsXZ3IqtJVYOD4nSYEYPYHNNQ4AjqN/mrqd1c42cHCTi+BmIwOBDhcRQ9W1e6nkW4veWqOb2hJmFFdDOw3dLcQeFFRlGzsdlh6yrU1OJrLwmCAIDasqHrR4Y/G3uNfJZQ1RBipbtGb7H6fydJJV0406DBZRoGQA4CiA+0AQEfbzKy7+gV4FAcy0sZWCDk8HiKeagxHVN3sGW7iWucX5WZUiqZ14QBASejVl/tMyyGebXWf2G3u44b1nTjvSsU8fifh6EqnHRd7O1gUw6ty2BwIQEZOaPS0V5fFgtc84uNammG1YOnF5tFulj8TSjuQm0jw/wCJyf8ADs7/AFXnRQ5En91xn+xlWm7BlhEcBBZc4jbn1r3o48jD+4Yl/wCbPH9xS/3LO/1To48jz4/E/vZuy8BrGhrAGtGAGAWSVtCvUqSqScpO7Z6L0wKzppI1a2KMW8l3UcDuPioK0eJutkV7SdJ8c13oqSrm/CAICV0Xh1mmdGs7g0+qkpdYobSlbDS7bLz/AIOhyrNaIwZuaO8K2cqX5AZQBAeE6zWhvGbXDuQHMdIGa0s/qB4EKKsrwZstky3cXDtuvIpSoncBAF4Dpfs0sr3cF0dw5UU0b0Q2nzNTuCuUIWVzktu4rfqqitI697LmrBogh5dBD0UQFNnT8R/ad4oLnlRAYQBAfExBD2OY7muBB6j+u5eWurGVObpyUo8Dmk3LmG9zHYtNOum3eqUlZ2OzpVFUgpx0Z5LwkCAn9C2VjuP0wz3kDyU1HrGp2xK1GK5v7HQrFZWPD7VeAqrJzhdQgMoAgMFAc1taF8OK38LxwWE1eLLOCnuYinL/ANL1KACtefQdAgNqy5F0eMyEzF7tWuQ+0dwqV7FXdiGvXjQpyqy4Lx7Pqdxl4LWMaxgo1rQ0dQFAtilZWPns5ynJylq8z7Xpicl0k0mjPmohgxnthh2q0NcQCGVaTdmQe5UalRuWR2uB2dShQiqkE5au65kZ+/pr+Ijf1uWPSS5lv4LDf64+H8A29M/xEb+tyb8uY+Bw3+teBoxbZmNY/Gfjn/pZ78uZQeDoX6iPP97R/vX8U35czz4PD/sXgZ/e0f72J/Um/LmPhKC/wXgW/Re0DFg8o1ew6rsyDe0+W5WaUt5ZnP7Swyo1bx0ensS6kNeVXTOR5sZvYd/ifLgq9aPE3ux8RrSfevuirKA3gQFp0Hh/Od/62/3E+SsUVqaPbUupHvL/AKMsrMA5NcfJTmiLegCAIAUBQ7Wh/FijNzu//tHmrHsXZ37jmAFLsruC1j1PpV75mUPC/ezCy+fMOy92zp2vd4DirVCHE5rb2J6tBd7+y+/gdBVk5ohdLbS/Z5SI8GjyNRnafUA7hU7lHVluxL2zcN0+IjB6avuRxoDL9UVA7wIAUBqRMSpDXvU+UPAgJbRid93MAHmv5B668k8T3qSnKzKG0qHS0G+Mc/cvqtnKnjPSwiw3Mdg4EdWR3G9eSV1Yko1XSmprgc1jQi1zmuuc0lp6xcqTVnY7OM1OKktD4XhkXTQuHSXcfqiHuACtUV8pze15XrpckvUvmibOW85NA4k+ilNUWdAEAQBAU232UmHdOqe4IDl07D1Yrxk93iVrpas+h4We/QhLml6HnBgue5rGCr3ENaM3E0CxSuyWc4wi5S0Wp3GypFsCDDhMwY0N6yMTvNeK2MVupI+e4iu69R1JcczaWRCcz9ptpa8dkFp5MIazhm9/o0fmKqYiV3unWbBw+5RlVesnZdy936FNVc3wQAoDUiYlSGvep8oeBAEB0axp33sFr9tKHtNuKuwlvK5x+LodDWcPqjdWRWKfpnI6r2xRg7kntAXcRXgq1aOdzodkV7wdJ8M13cfOxXFCbgv+jDKSsPpDjxNVbpdU5TaMt7Ey8C86Js5Dzm4DgK/5KQok+gCAIDCAq2lLKRWnNngSgOX2/D1Zh9dpBHTUDDgqFZfOzutlT38JG3DJ+JixbSMvGbGDGvcAaBxIAJurdtoe9eRluu5PisOsRTdNtq+tvQsh9o0f7qF+f1UvxMuRqv8Aj9H98vI+T7RJj7uD+f1XnxEj3/j9DjKXkVSbmHRYj4jzVz3Fx6z+qKFu7ubqlTjTgoR0R4rwzCAFAakTEqQ171PlDwIAgJOx7afLhwa0ODqEgkihF11Mx4LOFRx0KWLwMMS027WJL/mD/umf1O9FJ075FP8As0P3vwRr2hpIYsMsdBaAcDrk0IwOC8lV3lZolobMVCanGby7P5INrSSA0Ek3AC8lQ65I2cmkrvQ6TZkLUgw2nEMaD0Gl6ux0ONxM9+tKS4tl30ZbSADm5x8vJZEJLIAgCAICH0hs50UNLKVaHVGBINMOCAqM3KB1WxW7iLx0jJeOKlqS0a1SjLepuzK1aOjTgSYJ1h9J5w6jtCrTw9uqdJg9uxl8ldWfPh/HmQLmkGhBBGw3Ks1bU6CMlJb0XddmhhD0IAgCAFAakTEqQ171PlDwIAgCAICasvRyJFvf8NuZHKI6G+qkjSbNbidp0qWUfmfZ7lts6y4cEfDbf9Rvcd6sxgkaCviqtbrvLloiXkbPiRTyBdmcOKyK5cLPlfdw2srWm3Cu3BAbKAIAgCAxRAa85IsiijxXI4Eb0BWrQsF7L2ctv5hu2oCAnpBkUUiCtLq4OG9YygpalrDYythnem/pwKzaFgRId7OW3oFHDrHoqk6Eo6HT4TbVGt8s/lfbp4+/iRAUJuQgCAFAakTEqQ171PlDwIAgJGzLFix72jVb9TsNwxKzjTciniMdSoZPN8l+ZFusuwYUG/nP+pwv3DYFZjTUTn8Tj6tfJuy5Im5WWfENGNJz2AdZWZSLFZ+j7G3xDrnL7I9UBNBoFwwQGUAQBAEAQBAEBgoDQtCyocW8ijsxjvzQFan7LiQryKt+oYb8kBAWjZEOLeRqu+oXHeNqjnSUjYYTadfDZJ3XJ/bkVi0bIiQb3cpv1DDeNiqTpOJ1WD2nQxWUXZ8n+fnI0FGbAFAakTEqQ171PlDw2rPs6JGdSG2uZwa3rKyjBy0IK+Ip0Feo/pxLZZWjMOHQxfiO6RRg6ht3qxGkkaDE7UqVcofKvMsMCC551WNJOQH6oFKawn5DR0YxjX8Iw3lAT0KGGijQAMhcgPtAEAQBAEAQBAEAQBAEBgoCHtCwWPvh8h35Tu2ICtzcm+GaPaRkcQR1oCBtCwGPvZyHdAq09Y9FDOgnmjcYTbNajaNT5l5+PuVmekIkI/EFBsOIO9VJQcdTqMNjKOJV6b+nFfQj4Mu6I8thtLnZDzy3rNRb0K1WpCn803ZFosvRQDlRyHH6BWm87VPGjzNFidrN5Ucu16/QssCDQBkMdTWjwAU6yyNPKTk7snZDR1xvimgyGJ6zsQxLDLSzYY1WNAHRtQHsgCAIAgCAIAgCAIAgCAIAgCAID4iQg4UcAQdhQEBaGju2Cf5T5H1QFfmIBFWxG9bSMQmuTPYycXvRdmeMtLNYKQ2Bt+A2nzXiSWhlUqzqO83fvJuQsB774nIb0847ti9MCySciyGKMFOnEnegNlAEAQBAEAQBAEAQBAEAQBAEAQBAEAQBAeE3KMiCj2g+I6igPCQsyHDvaL8zef8ASA3kAQBAEAQBAEAQBAEAQH//2Q=="/>
          <p:cNvSpPr>
            <a:spLocks noChangeAspect="1" noChangeArrowheads="1"/>
          </p:cNvSpPr>
          <p:nvPr/>
        </p:nvSpPr>
        <p:spPr bwMode="auto">
          <a:xfrm>
            <a:off x="2619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1"/>
          </p:nvPr>
        </p:nvSpPr>
        <p:spPr/>
        <p:txBody>
          <a:bodyPr/>
          <a:lstStyle/>
          <a:p>
            <a:fld id="{0819E11B-0FAD-49FB-BD5A-6DFA15527CFB}" type="slidenum">
              <a:rPr lang="en-US" smtClean="0"/>
              <a:pPr/>
              <a:t>9</a:t>
            </a:fld>
            <a:endParaRPr lang="en-US" dirty="0"/>
          </a:p>
        </p:txBody>
      </p:sp>
      <p:sp>
        <p:nvSpPr>
          <p:cNvPr id="6" name="Footer Placeholder 5"/>
          <p:cNvSpPr>
            <a:spLocks noGrp="1"/>
          </p:cNvSpPr>
          <p:nvPr>
            <p:ph type="ftr" sz="quarter" idx="10"/>
          </p:nvPr>
        </p:nvSpPr>
        <p:spPr/>
        <p:txBody>
          <a:bodyPr/>
          <a:lstStyle/>
          <a:p>
            <a:r>
              <a:rPr lang="en-US" smtClean="0"/>
              <a:t>1</a:t>
            </a:r>
            <a:endParaRPr lang="en-US"/>
          </a:p>
        </p:txBody>
      </p:sp>
      <p:sp>
        <p:nvSpPr>
          <p:cNvPr id="14" name="TextBox 13"/>
          <p:cNvSpPr txBox="1"/>
          <p:nvPr/>
        </p:nvSpPr>
        <p:spPr>
          <a:xfrm>
            <a:off x="428449" y="5205657"/>
            <a:ext cx="8408191" cy="646331"/>
          </a:xfrm>
          <a:prstGeom prst="rect">
            <a:avLst/>
          </a:prstGeom>
          <a:noFill/>
        </p:spPr>
        <p:txBody>
          <a:bodyPr wrap="square" rtlCol="0">
            <a:spAutoFit/>
          </a:bodyPr>
          <a:lstStyle/>
          <a:p>
            <a:pPr defTabSz="457200">
              <a:defRPr/>
            </a:pPr>
            <a:r>
              <a:rPr lang="en-US" dirty="0" smtClean="0"/>
              <a:t>Every release is coordinated via an automated build process that injects the proper</a:t>
            </a:r>
            <a:br>
              <a:rPr lang="en-US" dirty="0" smtClean="0"/>
            </a:br>
            <a:r>
              <a:rPr lang="en-US" dirty="0" smtClean="0"/>
              <a:t>runtime configuration.  Supports a CI/CD pipeline</a:t>
            </a:r>
            <a:endParaRPr lang="en-US" dirty="0"/>
          </a:p>
        </p:txBody>
      </p:sp>
      <p:pic>
        <p:nvPicPr>
          <p:cNvPr id="10" name="Picture 9"/>
          <p:cNvPicPr>
            <a:picLocks noChangeAspect="1"/>
          </p:cNvPicPr>
          <p:nvPr/>
        </p:nvPicPr>
        <p:blipFill>
          <a:blip r:embed="rId3"/>
          <a:stretch>
            <a:fillRect/>
          </a:stretch>
        </p:blipFill>
        <p:spPr>
          <a:xfrm>
            <a:off x="253471" y="1286190"/>
            <a:ext cx="8688388" cy="3255280"/>
          </a:xfrm>
          <a:prstGeom prst="rect">
            <a:avLst/>
          </a:prstGeom>
        </p:spPr>
      </p:pic>
    </p:spTree>
    <p:extLst>
      <p:ext uri="{BB962C8B-B14F-4D97-AF65-F5344CB8AC3E}">
        <p14:creationId xmlns:p14="http://schemas.microsoft.com/office/powerpoint/2010/main" val="1396866979"/>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Theme6</Template>
  <TotalTime>148978</TotalTime>
  <Words>3605</Words>
  <Application>Microsoft Macintosh PowerPoint</Application>
  <PresentationFormat>On-screen Show (4:3)</PresentationFormat>
  <Paragraphs>854</Paragraphs>
  <Slides>68</Slides>
  <Notes>52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68</vt:i4>
      </vt:variant>
    </vt:vector>
  </HeadingPairs>
  <TitlesOfParts>
    <vt:vector size="77" baseType="lpstr">
      <vt:lpstr>Arial Narrow</vt:lpstr>
      <vt:lpstr>Calibri</vt:lpstr>
      <vt:lpstr>Mangal</vt:lpstr>
      <vt:lpstr>Menlo</vt:lpstr>
      <vt:lpstr>ＭＳ Ｐゴシック</vt:lpstr>
      <vt:lpstr>Wingdings</vt:lpstr>
      <vt:lpstr>Zapf Dingbats</vt:lpstr>
      <vt:lpstr>Arial</vt:lpstr>
      <vt:lpstr>Theme6</vt:lpstr>
      <vt:lpstr>CS575: Software Design Reactive Systems</vt:lpstr>
      <vt:lpstr>Tonight's Focus…</vt:lpstr>
      <vt:lpstr>Moving from Scale-Up to Scale-Out architectures</vt:lpstr>
      <vt:lpstr>Design best practices for modern applications</vt:lpstr>
      <vt:lpstr>Design best practices for modern applications</vt:lpstr>
      <vt:lpstr>1. One Codebase</vt:lpstr>
      <vt:lpstr>2. API First</vt:lpstr>
      <vt:lpstr>3. Dependency Management</vt:lpstr>
      <vt:lpstr>4. Design, Build, Release and Run</vt:lpstr>
      <vt:lpstr>5. Configuration, Credentials and Code</vt:lpstr>
      <vt:lpstr>6. Logs</vt:lpstr>
      <vt:lpstr>7. Disposability</vt:lpstr>
      <vt:lpstr>7. Backing Services </vt:lpstr>
      <vt:lpstr>9. Environment Parity</vt:lpstr>
      <vt:lpstr>10. Administrative Processes</vt:lpstr>
      <vt:lpstr>11. Port Binding</vt:lpstr>
      <vt:lpstr>12. Stateless Processes</vt:lpstr>
      <vt:lpstr>13. Concurrency</vt:lpstr>
      <vt:lpstr>14. Telemetry </vt:lpstr>
      <vt:lpstr>15. Authentication and Authorization</vt:lpstr>
      <vt:lpstr>What are reactive applications?</vt:lpstr>
      <vt:lpstr>The reactive manifesto highlights desirable aspects of modern applications </vt:lpstr>
      <vt:lpstr>Its safe to say that almost all new systems are distributed and designing solutions for them is not easy</vt:lpstr>
      <vt:lpstr>The fallacies of distributed computing</vt:lpstr>
      <vt:lpstr>Not to Mention Programming Models for Distributed Systems are Also Complex</vt:lpstr>
      <vt:lpstr>Callbacks</vt:lpstr>
      <vt:lpstr>Promises</vt:lpstr>
      <vt:lpstr>Generators</vt:lpstr>
      <vt:lpstr>Async  / Await</vt:lpstr>
      <vt:lpstr>Reactive Streams </vt:lpstr>
      <vt:lpstr>Typical patterns  based on shared-mutable state don’t scale and lead to many problems, message-driven architectures offer a solution</vt:lpstr>
      <vt:lpstr>We also need architectures that handle different types of asynchronous boundaries consistently </vt:lpstr>
      <vt:lpstr>Event driven systems based on message passing are required for reactive systems to tame the shared mutable state problem, and we have seen architectures for them before</vt:lpstr>
      <vt:lpstr>Building resilient solutions - challenges</vt:lpstr>
      <vt:lpstr>Solutions for building resilient solutions</vt:lpstr>
      <vt:lpstr>Resiliency Patterns – Circuit Breaker</vt:lpstr>
      <vt:lpstr>Resiliency Patterns – Circuit Breaker</vt:lpstr>
      <vt:lpstr>Designing for resiliency </vt:lpstr>
      <vt:lpstr>Designing for resiliency – The “Actor” Model </vt:lpstr>
      <vt:lpstr>Designing for resiliency – Using hierarchies in the actor model for supervision </vt:lpstr>
      <vt:lpstr>Responsiveness in Reactive System</vt:lpstr>
      <vt:lpstr>The need for back-pressure.  To avoid failures we need a technique to balance supply with demand</vt:lpstr>
      <vt:lpstr>The need for back-pressure.  To avoid failures we need a technique to balance supply with demand</vt:lpstr>
      <vt:lpstr>The Scala API shows how the publication/subscription process works, backpressure is managed via the request(n) function on the subscription</vt:lpstr>
      <vt:lpstr>Or use operations that help with flow  management – alternatives to direct back pressure technique</vt:lpstr>
      <vt:lpstr>To see how we can get to a good architecture, lets start by reviewing a reference architecture for SOA</vt:lpstr>
      <vt:lpstr>This architecture promotes 5 key areas of focus </vt:lpstr>
      <vt:lpstr>To enable clients to work at an appropriate level of abstraction  we need to be able to compose granular services to meet our application requirements</vt:lpstr>
      <vt:lpstr>Example: getCustomerSummary using EAI Server Framework</vt:lpstr>
      <vt:lpstr>While good, EAI frameworks only focus on one of the aspects in our targeted architecture</vt:lpstr>
      <vt:lpstr>In order to understand the problem, we need to revisit Moore’s law…</vt:lpstr>
      <vt:lpstr>Amdahl’s law also comes into play when trying to determine the maximum speedup that can be achieved</vt:lpstr>
      <vt:lpstr>Functional Reactive Libraries Take Us to the Next Level</vt:lpstr>
      <vt:lpstr>Recall our 4 key SOA Patterns</vt:lpstr>
      <vt:lpstr>Example: Getting a Customer Summary with Functional Reactive Techniques</vt:lpstr>
      <vt:lpstr>Example: Getting a Customer Summary using Scala</vt:lpstr>
      <vt:lpstr>Example: Getting a Customer Summary using Scala</vt:lpstr>
      <vt:lpstr>Example: Getting a Customer Summary using Scala</vt:lpstr>
      <vt:lpstr>Example: Getting a Customer Summary using Scala</vt:lpstr>
      <vt:lpstr>So far we have seen the messaging benefits of reactive streams, but there is more….</vt:lpstr>
      <vt:lpstr>Back Pressure</vt:lpstr>
      <vt:lpstr>Back Pressure – Push versus Pull</vt:lpstr>
      <vt:lpstr>Revisiting the stream API</vt:lpstr>
      <vt:lpstr>Backpressure helps address failures in messaging systems plus helps to maintain responsiveness by dynamically balancing the push and pull messaging models</vt:lpstr>
      <vt:lpstr>Now lets see how an implementation like akka flushes out our resiliency and elasticity needs</vt:lpstr>
      <vt:lpstr>Now with a runtime like Akka, we have a solution that fully embraces the goals of a reactive architecture </vt:lpstr>
      <vt:lpstr>How good are Functional Reactive Frameworks at Implementing a Reactive Architecture?</vt:lpstr>
      <vt:lpstr>References</vt:lpstr>
    </vt:vector>
  </TitlesOfParts>
  <Company>Cigna</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c20425</dc:creator>
  <cp:lastModifiedBy>dr.brian.mitchell@gmail.com</cp:lastModifiedBy>
  <cp:revision>290</cp:revision>
  <dcterms:created xsi:type="dcterms:W3CDTF">2014-01-09T19:41:45Z</dcterms:created>
  <dcterms:modified xsi:type="dcterms:W3CDTF">2017-12-04T18:02:20Z</dcterms:modified>
</cp:coreProperties>
</file>